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6" r:id="rId2"/>
    <p:sldId id="264" r:id="rId3"/>
    <p:sldId id="257" r:id="rId4"/>
    <p:sldId id="258" r:id="rId5"/>
    <p:sldId id="259" r:id="rId6"/>
    <p:sldId id="260" r:id="rId7"/>
    <p:sldId id="265" r:id="rId8"/>
    <p:sldId id="266" r:id="rId9"/>
    <p:sldId id="267" r:id="rId10"/>
    <p:sldId id="268" r:id="rId11"/>
    <p:sldId id="270" r:id="rId12"/>
    <p:sldId id="271" r:id="rId13"/>
    <p:sldId id="273" r:id="rId14"/>
    <p:sldId id="274" r:id="rId15"/>
    <p:sldId id="261" r:id="rId16"/>
    <p:sldId id="263" r:id="rId17"/>
    <p:sldId id="26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879936-2A41-491E-84E7-10893714BA5B}" v="2" dt="2025-08-18T20:50:31.71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94660"/>
  </p:normalViewPr>
  <p:slideViewPr>
    <p:cSldViewPr snapToGrid="0">
      <p:cViewPr varScale="1">
        <p:scale>
          <a:sx n="142" d="100"/>
          <a:sy n="142" d="100"/>
        </p:scale>
        <p:origin x="84" y="3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hard Winger" userId="9edda469-eaec-4563-88d1-322824bc66b7" providerId="ADAL" clId="{A6879936-2A41-491E-84E7-10893714BA5B}"/>
    <pc:docChg chg="custSel modSld">
      <pc:chgData name="Richard Winger" userId="9edda469-eaec-4563-88d1-322824bc66b7" providerId="ADAL" clId="{A6879936-2A41-491E-84E7-10893714BA5B}" dt="2025-08-18T20:51:45.083" v="14" actId="1076"/>
      <pc:docMkLst>
        <pc:docMk/>
      </pc:docMkLst>
      <pc:sldChg chg="addSp delSp modSp mod">
        <pc:chgData name="Richard Winger" userId="9edda469-eaec-4563-88d1-322824bc66b7" providerId="ADAL" clId="{A6879936-2A41-491E-84E7-10893714BA5B}" dt="2025-08-18T20:50:38.161" v="10" actId="1076"/>
        <pc:sldMkLst>
          <pc:docMk/>
          <pc:sldMk cId="0" sldId="258"/>
        </pc:sldMkLst>
        <pc:picChg chg="add mod">
          <ac:chgData name="Richard Winger" userId="9edda469-eaec-4563-88d1-322824bc66b7" providerId="ADAL" clId="{A6879936-2A41-491E-84E7-10893714BA5B}" dt="2025-08-18T20:50:10.652" v="5" actId="1076"/>
          <ac:picMkLst>
            <pc:docMk/>
            <pc:sldMk cId="0" sldId="258"/>
            <ac:picMk id="3" creationId="{50A4CF44-C26E-745A-E0C7-844F567D7E5D}"/>
          </ac:picMkLst>
        </pc:picChg>
        <pc:picChg chg="add mod">
          <ac:chgData name="Richard Winger" userId="9edda469-eaec-4563-88d1-322824bc66b7" providerId="ADAL" clId="{A6879936-2A41-491E-84E7-10893714BA5B}" dt="2025-08-18T20:50:38.161" v="10" actId="1076"/>
          <ac:picMkLst>
            <pc:docMk/>
            <pc:sldMk cId="0" sldId="258"/>
            <ac:picMk id="5" creationId="{033AC067-A294-51D6-E403-49E90882B1ED}"/>
          </ac:picMkLst>
        </pc:picChg>
        <pc:picChg chg="del">
          <ac:chgData name="Richard Winger" userId="9edda469-eaec-4563-88d1-322824bc66b7" providerId="ADAL" clId="{A6879936-2A41-491E-84E7-10893714BA5B}" dt="2025-08-18T20:49:42.222" v="0" actId="478"/>
          <ac:picMkLst>
            <pc:docMk/>
            <pc:sldMk cId="0" sldId="258"/>
            <ac:picMk id="255" creationId="{00000000-0000-0000-0000-000000000000}"/>
          </ac:picMkLst>
        </pc:picChg>
      </pc:sldChg>
      <pc:sldChg chg="addSp delSp modSp mod">
        <pc:chgData name="Richard Winger" userId="9edda469-eaec-4563-88d1-322824bc66b7" providerId="ADAL" clId="{A6879936-2A41-491E-84E7-10893714BA5B}" dt="2025-08-18T20:51:45.083" v="14" actId="1076"/>
        <pc:sldMkLst>
          <pc:docMk/>
          <pc:sldMk cId="0" sldId="266"/>
        </pc:sldMkLst>
        <pc:picChg chg="add mod">
          <ac:chgData name="Richard Winger" userId="9edda469-eaec-4563-88d1-322824bc66b7" providerId="ADAL" clId="{A6879936-2A41-491E-84E7-10893714BA5B}" dt="2025-08-18T20:51:45.083" v="14" actId="1076"/>
          <ac:picMkLst>
            <pc:docMk/>
            <pc:sldMk cId="0" sldId="266"/>
            <ac:picMk id="3" creationId="{F54BA582-8CB2-ECE8-ADBA-B186E7EC3BCD}"/>
          </ac:picMkLst>
        </pc:picChg>
        <pc:picChg chg="del">
          <ac:chgData name="Richard Winger" userId="9edda469-eaec-4563-88d1-322824bc66b7" providerId="ADAL" clId="{A6879936-2A41-491E-84E7-10893714BA5B}" dt="2025-08-18T20:51:32.019" v="11" actId="478"/>
          <ac:picMkLst>
            <pc:docMk/>
            <pc:sldMk cId="0" sldId="266"/>
            <ac:picMk id="297" creationId="{00000000-0000-0000-0000-000000000000}"/>
          </ac:picMkLst>
        </pc:picChg>
      </pc:sldChg>
    </pc:docChg>
  </pc:docChgLst>
  <pc:docChgLst>
    <pc:chgData name="Richard Winger" userId="9edda469-eaec-4563-88d1-322824bc66b7" providerId="ADAL" clId="{756B3EB9-D6C3-4F6B-BE28-C9B2FBDCCF75}"/>
    <pc:docChg chg="custSel delSld modSld">
      <pc:chgData name="Richard Winger" userId="9edda469-eaec-4563-88d1-322824bc66b7" providerId="ADAL" clId="{756B3EB9-D6C3-4F6B-BE28-C9B2FBDCCF75}" dt="2025-07-16T21:10:45.965" v="4" actId="47"/>
      <pc:docMkLst>
        <pc:docMk/>
      </pc:docMkLst>
      <pc:sldChg chg="modSp mod">
        <pc:chgData name="Richard Winger" userId="9edda469-eaec-4563-88d1-322824bc66b7" providerId="ADAL" clId="{756B3EB9-D6C3-4F6B-BE28-C9B2FBDCCF75}" dt="2025-07-16T21:00:58.502" v="2" actId="313"/>
        <pc:sldMkLst>
          <pc:docMk/>
          <pc:sldMk cId="2710965619" sldId="261"/>
        </pc:sldMkLst>
      </pc:sldChg>
      <pc:sldChg chg="modSp mod">
        <pc:chgData name="Richard Winger" userId="9edda469-eaec-4563-88d1-322824bc66b7" providerId="ADAL" clId="{756B3EB9-D6C3-4F6B-BE28-C9B2FBDCCF75}" dt="2025-07-16T21:06:51.894" v="3" actId="20577"/>
        <pc:sldMkLst>
          <pc:docMk/>
          <pc:sldMk cId="456924105" sldId="263"/>
        </pc:sldMkLst>
      </pc:sldChg>
      <pc:sldChg chg="del">
        <pc:chgData name="Richard Winger" userId="9edda469-eaec-4563-88d1-322824bc66b7" providerId="ADAL" clId="{756B3EB9-D6C3-4F6B-BE28-C9B2FBDCCF75}" dt="2025-07-16T21:10:45.965" v="4" actId="47"/>
        <pc:sldMkLst>
          <pc:docMk/>
          <pc:sldMk cId="0" sldId="269"/>
        </pc:sldMkLst>
      </pc:sldChg>
    </pc:docChg>
  </pc:docChgLst>
  <pc:docChgLst>
    <pc:chgData name="Richard Winger" userId="9edda469-eaec-4563-88d1-322824bc66b7" providerId="ADAL" clId="{8D4FC44B-E2F0-4819-BBB4-0BAA8723FD75}"/>
    <pc:docChg chg="modSld sldOrd">
      <pc:chgData name="Richard Winger" userId="9edda469-eaec-4563-88d1-322824bc66b7" providerId="ADAL" clId="{8D4FC44B-E2F0-4819-BBB4-0BAA8723FD75}" dt="2025-04-28T14:38:59.775" v="94" actId="403"/>
      <pc:docMkLst>
        <pc:docMk/>
      </pc:docMkLst>
      <pc:sldChg chg="modSp mod">
        <pc:chgData name="Richard Winger" userId="9edda469-eaec-4563-88d1-322824bc66b7" providerId="ADAL" clId="{8D4FC44B-E2F0-4819-BBB4-0BAA8723FD75}" dt="2025-04-28T14:34:13.031" v="10" actId="1076"/>
        <pc:sldMkLst>
          <pc:docMk/>
          <pc:sldMk cId="0" sldId="258"/>
        </pc:sldMkLst>
      </pc:sldChg>
      <pc:sldChg chg="modSp mod">
        <pc:chgData name="Richard Winger" userId="9edda469-eaec-4563-88d1-322824bc66b7" providerId="ADAL" clId="{8D4FC44B-E2F0-4819-BBB4-0BAA8723FD75}" dt="2025-04-28T14:34:21.739" v="12" actId="20577"/>
        <pc:sldMkLst>
          <pc:docMk/>
          <pc:sldMk cId="0" sldId="259"/>
        </pc:sldMkLst>
      </pc:sldChg>
      <pc:sldChg chg="modSp mod">
        <pc:chgData name="Richard Winger" userId="9edda469-eaec-4563-88d1-322824bc66b7" providerId="ADAL" clId="{8D4FC44B-E2F0-4819-BBB4-0BAA8723FD75}" dt="2025-04-28T14:34:50.772" v="14" actId="14100"/>
        <pc:sldMkLst>
          <pc:docMk/>
          <pc:sldMk cId="0" sldId="260"/>
        </pc:sldMkLst>
      </pc:sldChg>
      <pc:sldChg chg="modSp mod ord">
        <pc:chgData name="Richard Winger" userId="9edda469-eaec-4563-88d1-322824bc66b7" providerId="ADAL" clId="{8D4FC44B-E2F0-4819-BBB4-0BAA8723FD75}" dt="2025-04-28T14:38:59.775" v="94" actId="403"/>
        <pc:sldMkLst>
          <pc:docMk/>
          <pc:sldMk cId="2710965619" sldId="261"/>
        </pc:sldMkLst>
      </pc:sldChg>
      <pc:sldChg chg="modSp mod ord">
        <pc:chgData name="Richard Winger" userId="9edda469-eaec-4563-88d1-322824bc66b7" providerId="ADAL" clId="{8D4FC44B-E2F0-4819-BBB4-0BAA8723FD75}" dt="2025-04-28T14:38:20.121" v="39" actId="20577"/>
        <pc:sldMkLst>
          <pc:docMk/>
          <pc:sldMk cId="3030726812" sldId="262"/>
        </pc:sldMkLst>
      </pc:sldChg>
      <pc:sldChg chg="ord">
        <pc:chgData name="Richard Winger" userId="9edda469-eaec-4563-88d1-322824bc66b7" providerId="ADAL" clId="{8D4FC44B-E2F0-4819-BBB4-0BAA8723FD75}" dt="2025-04-28T14:33:20.802" v="1"/>
        <pc:sldMkLst>
          <pc:docMk/>
          <pc:sldMk cId="456924105" sldId="263"/>
        </pc:sldMkLst>
      </pc:sldChg>
      <pc:sldChg chg="modSp mod">
        <pc:chgData name="Richard Winger" userId="9edda469-eaec-4563-88d1-322824bc66b7" providerId="ADAL" clId="{8D4FC44B-E2F0-4819-BBB4-0BAA8723FD75}" dt="2025-04-28T14:33:35.857" v="2" actId="207"/>
        <pc:sldMkLst>
          <pc:docMk/>
          <pc:sldMk cId="0" sldId="264"/>
        </pc:sldMkLst>
      </pc:sldChg>
      <pc:sldChg chg="modSp mod">
        <pc:chgData name="Richard Winger" userId="9edda469-eaec-4563-88d1-322824bc66b7" providerId="ADAL" clId="{8D4FC44B-E2F0-4819-BBB4-0BAA8723FD75}" dt="2025-04-28T14:35:01.925" v="15" actId="20577"/>
        <pc:sldMkLst>
          <pc:docMk/>
          <pc:sldMk cId="0" sldId="265"/>
        </pc:sldMkLst>
      </pc:sldChg>
      <pc:sldChg chg="modSp mod">
        <pc:chgData name="Richard Winger" userId="9edda469-eaec-4563-88d1-322824bc66b7" providerId="ADAL" clId="{8D4FC44B-E2F0-4819-BBB4-0BAA8723FD75}" dt="2025-04-28T14:35:07.957" v="16" actId="14100"/>
        <pc:sldMkLst>
          <pc:docMk/>
          <pc:sldMk cId="0" sldId="266"/>
        </pc:sldMkLst>
      </pc:sldChg>
      <pc:sldChg chg="modSp mod">
        <pc:chgData name="Richard Winger" userId="9edda469-eaec-4563-88d1-322824bc66b7" providerId="ADAL" clId="{8D4FC44B-E2F0-4819-BBB4-0BAA8723FD75}" dt="2025-04-28T14:36:04.523" v="18" actId="1076"/>
        <pc:sldMkLst>
          <pc:docMk/>
          <pc:sldMk cId="0" sldId="267"/>
        </pc:sldMkLst>
      </pc:sldChg>
      <pc:sldChg chg="modSp mod">
        <pc:chgData name="Richard Winger" userId="9edda469-eaec-4563-88d1-322824bc66b7" providerId="ADAL" clId="{8D4FC44B-E2F0-4819-BBB4-0BAA8723FD75}" dt="2025-04-28T14:37:03.900" v="26" actId="1076"/>
        <pc:sldMkLst>
          <pc:docMk/>
          <pc:sldMk cId="0" sldId="269"/>
        </pc:sldMkLst>
      </pc:sldChg>
      <pc:sldChg chg="modSp mod">
        <pc:chgData name="Richard Winger" userId="9edda469-eaec-4563-88d1-322824bc66b7" providerId="ADAL" clId="{8D4FC44B-E2F0-4819-BBB4-0BAA8723FD75}" dt="2025-04-28T14:37:13.125" v="28" actId="20577"/>
        <pc:sldMkLst>
          <pc:docMk/>
          <pc:sldMk cId="0" sldId="270"/>
        </pc:sldMkLst>
      </pc:sldChg>
      <pc:sldChg chg="modSp mod">
        <pc:chgData name="Richard Winger" userId="9edda469-eaec-4563-88d1-322824bc66b7" providerId="ADAL" clId="{8D4FC44B-E2F0-4819-BBB4-0BAA8723FD75}" dt="2025-04-28T14:37:42.837" v="32" actId="1076"/>
        <pc:sldMkLst>
          <pc:docMk/>
          <pc:sldMk cId="0" sldId="271"/>
        </pc:sldMkLst>
      </pc:sldChg>
      <pc:sldChg chg="modSp mod">
        <pc:chgData name="Richard Winger" userId="9edda469-eaec-4563-88d1-322824bc66b7" providerId="ADAL" clId="{8D4FC44B-E2F0-4819-BBB4-0BAA8723FD75}" dt="2025-04-28T14:37:49.584" v="35" actId="20577"/>
        <pc:sldMkLst>
          <pc:docMk/>
          <pc:sldMk cId="0" sldId="273"/>
        </pc:sldMkLst>
      </pc:sldChg>
    </pc:docChg>
  </pc:docChgLst>
</pc:chgInfo>
</file>

<file path=ppt/media/image1.jpeg>
</file>

<file path=ppt/media/image10.png>
</file>

<file path=ppt/media/image11.png>
</file>

<file path=ppt/media/image12.jpg>
</file>

<file path=ppt/media/image13.png>
</file>

<file path=ppt/media/image14.jpg>
</file>

<file path=ppt/media/image15.jpg>
</file>

<file path=ppt/media/image16.png>
</file>

<file path=ppt/media/image2.pn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DE1E04-E03B-4C92-B0C4-9D59D678E9F7}" type="datetimeFigureOut">
              <a:rPr lang="en-US" smtClean="0"/>
              <a:t>8/18/2025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5E3867-C236-445B-8310-FC73CF719849}" type="slidenum">
              <a:rPr lang="en-US" smtClean="0"/>
              <a:t>‹#›</a:t>
            </a:fld>
            <a:endParaRPr lang="en-US"/>
          </a:p>
        </p:txBody>
      </p:sp>
    </p:spTree>
    <p:extLst>
      <p:ext uri="{BB962C8B-B14F-4D97-AF65-F5344CB8AC3E}">
        <p14:creationId xmlns:p14="http://schemas.microsoft.com/office/powerpoint/2010/main" val="3972640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12: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8" name="Google Shape;338;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r>
              <a:rPr lang="en-US"/>
              <a:t>GacoFlex Silicones have excellent solvent and chemical resistance. However before you have a bomb go off on your roof, let us run some tests. Gaco Western has a complete R&amp;D lab and have conducted hundreds of test both externally and internally.   </a:t>
            </a:r>
            <a:endParaRPr/>
          </a:p>
        </p:txBody>
      </p:sp>
      <p:sp>
        <p:nvSpPr>
          <p:cNvPr id="339" name="Google Shape;339;p12: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r>
              <a:rPr lang="en-US"/>
              <a:t>4/1/2025</a:t>
            </a:r>
            <a:endParaRPr/>
          </a:p>
        </p:txBody>
      </p:sp>
      <p:sp>
        <p:nvSpPr>
          <p:cNvPr id="340" name="Google Shape;340;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11</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p14: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4" name="Google Shape;354;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r>
              <a:rPr lang="en-US" sz="1600" b="0"/>
              <a:t>Point out the scope of work that would need to be completed to re-roof or even overlay the roof with a similar system or traditional system. </a:t>
            </a:r>
            <a:endParaRPr/>
          </a:p>
          <a:p>
            <a:pPr marL="285750" lvl="0" indent="-285750" algn="l" rtl="0">
              <a:lnSpc>
                <a:spcPct val="100000"/>
              </a:lnSpc>
              <a:spcBef>
                <a:spcPts val="0"/>
              </a:spcBef>
              <a:spcAft>
                <a:spcPts val="0"/>
              </a:spcAft>
              <a:buSzPts val="1400"/>
              <a:buFont typeface="Arial"/>
              <a:buChar char="•"/>
            </a:pPr>
            <a:r>
              <a:rPr lang="en-US" sz="1600" b="0"/>
              <a:t>New tapered system would need to be added</a:t>
            </a:r>
            <a:endParaRPr/>
          </a:p>
          <a:p>
            <a:pPr marL="285750" lvl="0" indent="-285750" algn="l" rtl="0">
              <a:lnSpc>
                <a:spcPct val="100000"/>
              </a:lnSpc>
              <a:spcBef>
                <a:spcPts val="0"/>
              </a:spcBef>
              <a:spcAft>
                <a:spcPts val="0"/>
              </a:spcAft>
              <a:buSzPts val="1400"/>
              <a:buFont typeface="Arial"/>
              <a:buChar char="•"/>
            </a:pPr>
            <a:r>
              <a:rPr lang="en-US" sz="1600" b="0"/>
              <a:t>Drains would need to have the height changed</a:t>
            </a:r>
            <a:endParaRPr/>
          </a:p>
          <a:p>
            <a:pPr marL="285750" lvl="0" indent="-285750" algn="l" rtl="0">
              <a:lnSpc>
                <a:spcPct val="100000"/>
              </a:lnSpc>
              <a:spcBef>
                <a:spcPts val="0"/>
              </a:spcBef>
              <a:spcAft>
                <a:spcPts val="0"/>
              </a:spcAft>
              <a:buSzPts val="1400"/>
              <a:buFont typeface="Arial"/>
              <a:buChar char="•"/>
            </a:pPr>
            <a:r>
              <a:rPr lang="en-US" sz="1600" b="0"/>
              <a:t>Edge metal would be changed adding wood nailer</a:t>
            </a:r>
            <a:endParaRPr sz="1600" b="0"/>
          </a:p>
          <a:p>
            <a:pPr marL="285750" lvl="0" indent="-285750" algn="l" rtl="0">
              <a:lnSpc>
                <a:spcPct val="100000"/>
              </a:lnSpc>
              <a:spcBef>
                <a:spcPts val="0"/>
              </a:spcBef>
              <a:spcAft>
                <a:spcPts val="0"/>
              </a:spcAft>
              <a:buSzPts val="1400"/>
              <a:buFont typeface="Arial"/>
              <a:buChar char="•"/>
            </a:pPr>
            <a:r>
              <a:rPr lang="en-US" sz="1600" b="0"/>
              <a:t>New curbs would need to be installed to set the skylights at minimum height. </a:t>
            </a:r>
            <a:endParaRPr/>
          </a:p>
          <a:p>
            <a:pPr marL="0" lvl="0" indent="0" algn="l" rtl="0">
              <a:lnSpc>
                <a:spcPct val="100000"/>
              </a:lnSpc>
              <a:spcBef>
                <a:spcPts val="0"/>
              </a:spcBef>
              <a:spcAft>
                <a:spcPts val="0"/>
              </a:spcAft>
              <a:buSzPts val="1400"/>
              <a:buFont typeface="Arial"/>
              <a:buNone/>
            </a:pPr>
            <a:r>
              <a:rPr lang="en-US" sz="1600" b="0"/>
              <a:t>All this costs money. </a:t>
            </a:r>
            <a:endParaRPr/>
          </a:p>
          <a:p>
            <a:pPr marL="0" lvl="0" indent="0" algn="l" rtl="0">
              <a:lnSpc>
                <a:spcPct val="100000"/>
              </a:lnSpc>
              <a:spcBef>
                <a:spcPts val="0"/>
              </a:spcBef>
              <a:spcAft>
                <a:spcPts val="0"/>
              </a:spcAft>
              <a:buSzPts val="1400"/>
              <a:buFont typeface="Arial"/>
              <a:buNone/>
            </a:pPr>
            <a:r>
              <a:rPr lang="en-US" sz="1600" b="0"/>
              <a:t>GacoFlex silicones will not breakdown or fail under continuous ponding water. The roof in the photo has a tremendous amount of ponding water. If this roof is cleaned primed and coated according to Gaco Western specifications it will stay watertight and perform for many years. </a:t>
            </a:r>
            <a:endParaRPr/>
          </a:p>
          <a:p>
            <a:pPr marL="285750" lvl="0" indent="-196850" algn="l" rtl="0">
              <a:lnSpc>
                <a:spcPct val="100000"/>
              </a:lnSpc>
              <a:spcBef>
                <a:spcPts val="0"/>
              </a:spcBef>
              <a:spcAft>
                <a:spcPts val="0"/>
              </a:spcAft>
              <a:buSzPts val="1400"/>
              <a:buFont typeface="Arial"/>
              <a:buNone/>
            </a:pPr>
            <a:endParaRPr sz="1600" b="0"/>
          </a:p>
          <a:p>
            <a:pPr marL="457200" marR="0" lvl="0" indent="-228600" algn="l" rtl="0">
              <a:lnSpc>
                <a:spcPct val="100000"/>
              </a:lnSpc>
              <a:spcBef>
                <a:spcPts val="0"/>
              </a:spcBef>
              <a:spcAft>
                <a:spcPts val="0"/>
              </a:spcAft>
              <a:buSzPts val="1400"/>
              <a:buNone/>
            </a:pPr>
            <a:endParaRPr sz="1600" b="0"/>
          </a:p>
        </p:txBody>
      </p:sp>
      <p:sp>
        <p:nvSpPr>
          <p:cNvPr id="355" name="Google Shape;355;p14: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r>
              <a:rPr lang="en-US"/>
              <a:t>4/1/2025</a:t>
            </a:r>
            <a:endParaRPr/>
          </a:p>
        </p:txBody>
      </p:sp>
      <p:sp>
        <p:nvSpPr>
          <p:cNvPr id="356" name="Google Shape;356;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12</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p18: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6" name="Google Shape;396;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r>
              <a:rPr lang="en-US"/>
              <a:t>After the coatings cure only the solids will remain. </a:t>
            </a:r>
            <a:endParaRPr/>
          </a:p>
        </p:txBody>
      </p:sp>
      <p:sp>
        <p:nvSpPr>
          <p:cNvPr id="397" name="Google Shape;397;p18: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r>
              <a:rPr lang="en-US"/>
              <a:t>4/1/2025</a:t>
            </a:r>
            <a:endParaRPr/>
          </a:p>
        </p:txBody>
      </p:sp>
      <p:sp>
        <p:nvSpPr>
          <p:cNvPr id="398" name="Google Shape;398;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13</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19: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3" name="Google Shape;403;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r>
              <a:rPr lang="en-US"/>
              <a:t>Based on the information learned on the previous slide, we start with 16 wet mils for both the GacoFlex silicone and the acrylic coating. Knowing that the GacoFlex Silicones are 95% solids by volume, after cure there will be a dry film thickness of 15.2 mils or 95% of 16. The acrylic coating with only 50% solids by volume will have a dry film thickness of 8 mils or 50% of 16.   </a:t>
            </a:r>
            <a:endParaRPr/>
          </a:p>
        </p:txBody>
      </p:sp>
      <p:sp>
        <p:nvSpPr>
          <p:cNvPr id="404" name="Google Shape;404;p19: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r>
              <a:rPr lang="en-US"/>
              <a:t>4/1/2025</a:t>
            </a:r>
            <a:endParaRPr/>
          </a:p>
        </p:txBody>
      </p:sp>
      <p:sp>
        <p:nvSpPr>
          <p:cNvPr id="405" name="Google Shape;405;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14</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5" name="Google Shape;24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1" name="Google Shape;25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8" name="Google Shape;25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5: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5" name="Google Shape;26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r>
              <a:rPr lang="en-US"/>
              <a:t>The slide shows a metal roof that has been coated with GacoFlex silicone. The sun produces solar radiation. 88% of the solar radiation is reflected back. The portion of the solar radiation that remains is converted into energy (heat). That energy is then released. This is called emittance. Both reflectivity and emittance are measured from 1-100. A good coating will have a high number for both reflectance and emittance.  </a:t>
            </a:r>
            <a:endParaRPr/>
          </a:p>
        </p:txBody>
      </p:sp>
      <p:sp>
        <p:nvSpPr>
          <p:cNvPr id="266" name="Google Shape;266;p5: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r>
              <a:rPr lang="en-US"/>
              <a:t>4/1/2025</a:t>
            </a:r>
            <a:endParaRPr/>
          </a:p>
        </p:txBody>
      </p:sp>
      <p:sp>
        <p:nvSpPr>
          <p:cNvPr id="267" name="Google Shape;26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6</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6: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1" name="Google Shape;28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r>
              <a:rPr lang="en-US"/>
              <a:t>The photo shows the difference in the surface temperature on a roof that is not coated vs. one that is coated with GacoFlex silicone. In many cases the surface temp of a roof that has been coated with GacoFlex silicone will be within 10 degrees of ambient temperature. </a:t>
            </a:r>
            <a:endParaRPr/>
          </a:p>
        </p:txBody>
      </p:sp>
      <p:sp>
        <p:nvSpPr>
          <p:cNvPr id="282" name="Google Shape;282;p6: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r>
              <a:rPr lang="en-US"/>
              <a:t>4/1/2025</a:t>
            </a:r>
            <a:endParaRPr/>
          </a:p>
        </p:txBody>
      </p:sp>
      <p:sp>
        <p:nvSpPr>
          <p:cNvPr id="283" name="Google Shape;283;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7: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3" name="Google Shape;29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r>
              <a:rPr lang="en-US"/>
              <a:t>This photo shows a thermal scan of a roof and the surrounding areas. Notice that the hottest areas are in the parking lot at the top of the photo. The coolest areas shown is vegetation. The roofs surface is between 100-110 degrees. </a:t>
            </a:r>
            <a:endParaRPr/>
          </a:p>
        </p:txBody>
      </p:sp>
      <p:sp>
        <p:nvSpPr>
          <p:cNvPr id="294" name="Google Shape;294;p7: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r>
              <a:rPr lang="en-US"/>
              <a:t>4/1/2025</a:t>
            </a:r>
            <a:endParaRPr/>
          </a:p>
        </p:txBody>
      </p:sp>
      <p:sp>
        <p:nvSpPr>
          <p:cNvPr id="295" name="Google Shape;295;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8</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0" name="Google Shape;30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9:notes"/>
          <p:cNvSpPr>
            <a:spLocks noGrp="1" noRot="1" noChangeAspect="1"/>
          </p:cNvSpPr>
          <p:nvPr>
            <p:ph type="sldImg" idx="2"/>
          </p:nvPr>
        </p:nvSpPr>
        <p:spPr>
          <a:xfrm>
            <a:off x="2362200" y="549275"/>
            <a:ext cx="4876800" cy="2743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8" name="Google Shape;308;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r>
              <a:rPr lang="en-US"/>
              <a:t>GacoFlex Silicone coatings are used in a large variety of applications. As a rejuvenating maintenance coating they can restore metal roofs, BUR roof systems, mineral cap sheets and weathered single-ply membranes. They are used along with Spray Polyurethane Foam and also in concrete and existing coatings.  </a:t>
            </a:r>
            <a:endParaRPr/>
          </a:p>
        </p:txBody>
      </p:sp>
      <p:sp>
        <p:nvSpPr>
          <p:cNvPr id="309" name="Google Shape;309;p9: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r>
              <a:rPr lang="en-US"/>
              <a:t>4/1/2025</a:t>
            </a:r>
            <a:endParaRPr/>
          </a:p>
        </p:txBody>
      </p:sp>
      <p:sp>
        <p:nvSpPr>
          <p:cNvPr id="310" name="Google Shape;310;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1D279AE-1189-4BB6-907C-FF72B2B50068}" type="datetimeFigureOut">
              <a:rPr lang="en-US" smtClean="0"/>
              <a:t>8/18/2025</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3334564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1D279AE-1189-4BB6-907C-FF72B2B50068}" type="datetimeFigureOut">
              <a:rPr lang="en-US" smtClean="0"/>
              <a:t>8/18/2025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8194540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D279AE-1189-4BB6-907C-FF72B2B50068}" type="datetimeFigureOut">
              <a:rPr lang="en-US" smtClean="0"/>
              <a:t>8/18/2025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11307837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D279AE-1189-4BB6-907C-FF72B2B50068}" type="datetimeFigureOut">
              <a:rPr lang="en-US" smtClean="0"/>
              <a:t>8/18/2025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41143142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D279AE-1189-4BB6-907C-FF72B2B50068}" type="datetimeFigureOut">
              <a:rPr lang="en-US" smtClean="0"/>
              <a:t>8/18/2025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11460432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D279AE-1189-4BB6-907C-FF72B2B50068}" type="datetimeFigureOut">
              <a:rPr lang="en-US" smtClean="0"/>
              <a:t>8/18/2025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17162861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D279AE-1189-4BB6-907C-FF72B2B50068}" type="datetimeFigureOut">
              <a:rPr lang="en-US" smtClean="0"/>
              <a:t>8/18/2025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31814526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D279AE-1189-4BB6-907C-FF72B2B50068}" type="datetimeFigureOut">
              <a:rPr lang="en-US" smtClean="0"/>
              <a:t>8/18/2025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15637748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D279AE-1189-4BB6-907C-FF72B2B50068}" type="datetimeFigureOut">
              <a:rPr lang="en-US" smtClean="0"/>
              <a:t>8/18/2025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2551936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Main Title">
  <p:cSld name="1_Main Title">
    <p:spTree>
      <p:nvGrpSpPr>
        <p:cNvPr id="1" name="Shape 12"/>
        <p:cNvGrpSpPr/>
        <p:nvPr/>
      </p:nvGrpSpPr>
      <p:grpSpPr>
        <a:xfrm>
          <a:off x="0" y="0"/>
          <a:ext cx="0" cy="0"/>
          <a:chOff x="0" y="0"/>
          <a:chExt cx="0" cy="0"/>
        </a:xfrm>
      </p:grpSpPr>
      <p:sp>
        <p:nvSpPr>
          <p:cNvPr id="13" name="Google Shape;13;p2"/>
          <p:cNvSpPr txBox="1">
            <a:spLocks noGrp="1"/>
          </p:cNvSpPr>
          <p:nvPr>
            <p:ph type="body" idx="1"/>
          </p:nvPr>
        </p:nvSpPr>
        <p:spPr>
          <a:xfrm>
            <a:off x="0" y="1513600"/>
            <a:ext cx="12192000" cy="129381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8000"/>
              <a:buFont typeface="Arial"/>
              <a:buNone/>
              <a:defRPr sz="8000" b="0" i="0" u="none" strike="noStrike" cap="none">
                <a:solidFill>
                  <a:schemeClr val="lt1"/>
                </a:solidFill>
                <a:latin typeface="Arial"/>
                <a:ea typeface="Arial"/>
                <a:cs typeface="Arial"/>
                <a:sym typeface="Arial"/>
              </a:defRPr>
            </a:lvl1pPr>
            <a:lvl2pPr marL="914400" marR="0" lvl="1"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Helvetica Neue"/>
                <a:ea typeface="Helvetica Neue"/>
                <a:cs typeface="Helvetica Neue"/>
                <a:sym typeface="Helvetica Neue"/>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 name="Google Shape;14;p2"/>
          <p:cNvSpPr txBox="1">
            <a:spLocks noGrp="1"/>
          </p:cNvSpPr>
          <p:nvPr>
            <p:ph type="body" idx="2"/>
          </p:nvPr>
        </p:nvSpPr>
        <p:spPr>
          <a:xfrm>
            <a:off x="1" y="3133107"/>
            <a:ext cx="12192000" cy="8350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Arial"/>
                <a:ea typeface="Arial"/>
                <a:cs typeface="Arial"/>
                <a:sym typeface="Arial"/>
              </a:defRPr>
            </a:lvl1pPr>
            <a:lvl2pPr marL="914400" marR="0" lvl="1" indent="-228600" algn="ctr"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ctr"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ctr"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ctr"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664234250"/>
      </p:ext>
    </p:extLst>
  </p:cSld>
  <p:clrMapOvr>
    <a:masterClrMapping/>
  </p:clrMapOvr>
  <mc:AlternateContent xmlns:mc="http://schemas.openxmlformats.org/markup-compatibility/2006" xmlns:p14="http://schemas.microsoft.com/office/powerpoint/2010/main">
    <mc:Choice Requires="p14">
      <p:transition spd="slow" p14:dur="1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D279AE-1189-4BB6-907C-FF72B2B50068}" type="datetimeFigureOut">
              <a:rPr lang="en-US" smtClean="0"/>
              <a:t>8/18/2025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13273419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D279AE-1189-4BB6-907C-FF72B2B50068}" type="datetimeFigureOut">
              <a:rPr lang="en-US" smtClean="0"/>
              <a:t>8/18/2025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4159134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1D279AE-1189-4BB6-907C-FF72B2B50068}" type="datetimeFigureOut">
              <a:rPr lang="en-US" smtClean="0"/>
              <a:t>8/18/2025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7545842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1D279AE-1189-4BB6-907C-FF72B2B50068}" type="datetimeFigureOut">
              <a:rPr lang="en-US" smtClean="0"/>
              <a:t>8/18/2025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32525304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1D279AE-1189-4BB6-907C-FF72B2B50068}" type="datetimeFigureOut">
              <a:rPr lang="en-US" smtClean="0"/>
              <a:t>8/18/2025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18005866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D279AE-1189-4BB6-907C-FF72B2B50068}" type="datetimeFigureOut">
              <a:rPr lang="en-US" smtClean="0"/>
              <a:t>8/18/2025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994137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1D279AE-1189-4BB6-907C-FF72B2B50068}" type="datetimeFigureOut">
              <a:rPr lang="en-US" smtClean="0"/>
              <a:t>8/18/2025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40850949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1D279AE-1189-4BB6-907C-FF72B2B50068}" type="datetimeFigureOut">
              <a:rPr lang="en-US" smtClean="0"/>
              <a:t>8/18/2025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B1D6ED-5C91-4A1F-831E-518330F9F244}" type="slidenum">
              <a:rPr lang="en-US" smtClean="0"/>
              <a:t>‹#›</a:t>
            </a:fld>
            <a:endParaRPr lang="en-US"/>
          </a:p>
        </p:txBody>
      </p:sp>
    </p:spTree>
    <p:extLst>
      <p:ext uri="{BB962C8B-B14F-4D97-AF65-F5344CB8AC3E}">
        <p14:creationId xmlns:p14="http://schemas.microsoft.com/office/powerpoint/2010/main" val="25170613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1D279AE-1189-4BB6-907C-FF72B2B50068}" type="datetimeFigureOut">
              <a:rPr lang="en-US" smtClean="0"/>
              <a:t>8/18/2025</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5B1D6ED-5C91-4A1F-831E-518330F9F244}" type="slidenum">
              <a:rPr lang="en-US" smtClean="0"/>
              <a:t>‹#›</a:t>
            </a:fld>
            <a:endParaRPr lang="en-US"/>
          </a:p>
        </p:txBody>
      </p:sp>
    </p:spTree>
    <p:extLst>
      <p:ext uri="{BB962C8B-B14F-4D97-AF65-F5344CB8AC3E}">
        <p14:creationId xmlns:p14="http://schemas.microsoft.com/office/powerpoint/2010/main" val="1935614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ue and white logo&#10;&#10;AI-generated content may be incorrect.">
            <a:extLst>
              <a:ext uri="{FF2B5EF4-FFF2-40B4-BE49-F238E27FC236}">
                <a16:creationId xmlns:a16="http://schemas.microsoft.com/office/drawing/2014/main" id="{939860F7-D0B6-FA82-CFA9-DE3B4A1590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81046" y="1173256"/>
            <a:ext cx="4629908" cy="2968794"/>
          </a:xfrm>
          <a:prstGeom prst="rect">
            <a:avLst/>
          </a:prstGeom>
        </p:spPr>
      </p:pic>
    </p:spTree>
    <p:extLst>
      <p:ext uri="{BB962C8B-B14F-4D97-AF65-F5344CB8AC3E}">
        <p14:creationId xmlns:p14="http://schemas.microsoft.com/office/powerpoint/2010/main" val="27345137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54"/>
          <p:cNvSpPr txBox="1">
            <a:spLocks noGrp="1"/>
          </p:cNvSpPr>
          <p:nvPr>
            <p:ph type="body" idx="1"/>
          </p:nvPr>
        </p:nvSpPr>
        <p:spPr>
          <a:xfrm>
            <a:off x="1219200" y="769258"/>
            <a:ext cx="9189488" cy="5584911"/>
          </a:xfrm>
          <a:prstGeom prst="rect">
            <a:avLst/>
          </a:prstGeom>
          <a:noFill/>
          <a:ln>
            <a:noFill/>
          </a:ln>
        </p:spPr>
        <p:txBody>
          <a:bodyPr spcFirstLastPara="1" wrap="square" lIns="91425" tIns="45700" rIns="91425" bIns="45700" anchor="t" anchorCtr="0">
            <a:noAutofit/>
          </a:bodyPr>
          <a:lstStyle/>
          <a:p>
            <a:pPr marL="77470" lvl="0" indent="0" algn="l" rtl="0">
              <a:lnSpc>
                <a:spcPct val="90000"/>
              </a:lnSpc>
              <a:spcBef>
                <a:spcPts val="1000"/>
              </a:spcBef>
              <a:spcAft>
                <a:spcPts val="0"/>
              </a:spcAft>
              <a:buSzPts val="2380"/>
              <a:buNone/>
            </a:pPr>
            <a:r>
              <a:rPr lang="en-US" sz="4267" b="1"/>
              <a:t>Usage</a:t>
            </a:r>
            <a:endParaRPr/>
          </a:p>
          <a:p>
            <a:pPr marL="457200" lvl="0" indent="-228600" algn="l" rtl="0">
              <a:lnSpc>
                <a:spcPct val="90000"/>
              </a:lnSpc>
              <a:spcBef>
                <a:spcPts val="1000"/>
              </a:spcBef>
              <a:spcAft>
                <a:spcPts val="0"/>
              </a:spcAft>
              <a:buClr>
                <a:schemeClr val="accent1"/>
              </a:buClr>
              <a:buSzPts val="2380"/>
              <a:buFont typeface="Noto Sans Symbols"/>
              <a:buNone/>
            </a:pPr>
            <a:endParaRPr sz="3200"/>
          </a:p>
          <a:p>
            <a:pPr marL="457200" lvl="0" indent="-379730" algn="l" rtl="0">
              <a:lnSpc>
                <a:spcPct val="90000"/>
              </a:lnSpc>
              <a:spcBef>
                <a:spcPts val="1000"/>
              </a:spcBef>
              <a:spcAft>
                <a:spcPts val="0"/>
              </a:spcAft>
              <a:buClr>
                <a:schemeClr val="accent1"/>
              </a:buClr>
              <a:buSzPts val="2380"/>
              <a:buFont typeface="Noto Sans Symbols"/>
              <a:buChar char="▪"/>
            </a:pPr>
            <a:r>
              <a:rPr lang="en-US" sz="3200"/>
              <a:t>As a maintenance coating for:</a:t>
            </a:r>
            <a:endParaRPr/>
          </a:p>
          <a:p>
            <a:pPr marL="914400" lvl="1" indent="-358140" algn="l" rtl="0">
              <a:lnSpc>
                <a:spcPct val="90000"/>
              </a:lnSpc>
              <a:spcBef>
                <a:spcPts val="500"/>
              </a:spcBef>
              <a:spcAft>
                <a:spcPts val="0"/>
              </a:spcAft>
              <a:buSzPts val="2040"/>
              <a:buChar char="▪"/>
            </a:pPr>
            <a:r>
              <a:rPr lang="en-US"/>
              <a:t>Pre-existing elastomeric roof coatings</a:t>
            </a:r>
            <a:endParaRPr/>
          </a:p>
          <a:p>
            <a:pPr marL="914400" lvl="1" indent="-358140" algn="l" rtl="0">
              <a:lnSpc>
                <a:spcPct val="90000"/>
              </a:lnSpc>
              <a:spcBef>
                <a:spcPts val="500"/>
              </a:spcBef>
              <a:spcAft>
                <a:spcPts val="0"/>
              </a:spcAft>
              <a:buSzPts val="2040"/>
              <a:buChar char="▪"/>
            </a:pPr>
            <a:r>
              <a:rPr lang="en-US"/>
              <a:t>Metal roofs</a:t>
            </a:r>
            <a:endParaRPr/>
          </a:p>
          <a:p>
            <a:pPr marL="914400" lvl="1" indent="-358140" algn="l" rtl="0">
              <a:lnSpc>
                <a:spcPct val="90000"/>
              </a:lnSpc>
              <a:spcBef>
                <a:spcPts val="500"/>
              </a:spcBef>
              <a:spcAft>
                <a:spcPts val="0"/>
              </a:spcAft>
              <a:buSzPts val="2040"/>
              <a:buChar char="▪"/>
            </a:pPr>
            <a:r>
              <a:rPr lang="en-US"/>
              <a:t>Built up roofing (BUR)</a:t>
            </a:r>
            <a:endParaRPr/>
          </a:p>
          <a:p>
            <a:pPr marL="914400" lvl="1" indent="-358140" algn="l" rtl="0">
              <a:lnSpc>
                <a:spcPct val="90000"/>
              </a:lnSpc>
              <a:spcBef>
                <a:spcPts val="500"/>
              </a:spcBef>
              <a:spcAft>
                <a:spcPts val="0"/>
              </a:spcAft>
              <a:buSzPts val="2040"/>
              <a:buChar char="▪"/>
            </a:pPr>
            <a:r>
              <a:rPr lang="en-US"/>
              <a:t>Mineral cap sheet </a:t>
            </a:r>
            <a:endParaRPr/>
          </a:p>
          <a:p>
            <a:pPr marL="914400" lvl="1" indent="-358140" algn="l" rtl="0">
              <a:lnSpc>
                <a:spcPct val="90000"/>
              </a:lnSpc>
              <a:spcBef>
                <a:spcPts val="500"/>
              </a:spcBef>
              <a:spcAft>
                <a:spcPts val="0"/>
              </a:spcAft>
              <a:buSzPts val="2040"/>
              <a:buChar char="▪"/>
            </a:pPr>
            <a:r>
              <a:rPr lang="en-US"/>
              <a:t>Weathered single-ply membranes EPDM, PVC, TPO</a:t>
            </a:r>
            <a:endParaRPr/>
          </a:p>
          <a:p>
            <a:pPr marL="457200" lvl="0" indent="-379730" algn="l" rtl="0">
              <a:lnSpc>
                <a:spcPct val="90000"/>
              </a:lnSpc>
              <a:spcBef>
                <a:spcPts val="1000"/>
              </a:spcBef>
              <a:spcAft>
                <a:spcPts val="0"/>
              </a:spcAft>
              <a:buClr>
                <a:schemeClr val="accent1"/>
              </a:buClr>
              <a:buSzPts val="2380"/>
              <a:buFont typeface="Noto Sans Symbols"/>
              <a:buChar char="▪"/>
            </a:pPr>
            <a:r>
              <a:rPr lang="en-US" sz="3200"/>
              <a:t>SPF Roofs (New Roof System)</a:t>
            </a:r>
            <a:endParaRPr/>
          </a:p>
          <a:p>
            <a:pPr marL="457200" lvl="0" indent="-379730" algn="l" rtl="0">
              <a:lnSpc>
                <a:spcPct val="90000"/>
              </a:lnSpc>
              <a:spcBef>
                <a:spcPts val="1000"/>
              </a:spcBef>
              <a:spcAft>
                <a:spcPts val="0"/>
              </a:spcAft>
              <a:buClr>
                <a:schemeClr val="accent1"/>
              </a:buClr>
              <a:buSzPts val="2380"/>
              <a:buFont typeface="Noto Sans Symbols"/>
              <a:buChar char="▪"/>
            </a:pPr>
            <a:r>
              <a:rPr lang="en-US" sz="3200"/>
              <a:t>Over concrete and other coatings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57"/>
          <p:cNvSpPr txBox="1">
            <a:spLocks noGrp="1"/>
          </p:cNvSpPr>
          <p:nvPr>
            <p:ph type="body" idx="1"/>
          </p:nvPr>
        </p:nvSpPr>
        <p:spPr>
          <a:xfrm>
            <a:off x="3878239" y="4940492"/>
            <a:ext cx="4572000" cy="1828800"/>
          </a:xfrm>
          <a:prstGeom prst="rect">
            <a:avLst/>
          </a:prstGeom>
          <a:solidFill>
            <a:schemeClr val="lt1">
              <a:alpha val="57647"/>
            </a:schemeClr>
          </a:solidFill>
          <a:ln>
            <a:noFill/>
          </a:ln>
        </p:spPr>
        <p:txBody>
          <a:bodyPr spcFirstLastPara="1" wrap="square" lIns="91425" tIns="45700" rIns="91425" bIns="45700" anchor="t" anchorCtr="0">
            <a:noAutofit/>
          </a:bodyPr>
          <a:lstStyle/>
          <a:p>
            <a:pPr marL="0" lvl="0" indent="-151130" algn="ctr" rtl="0">
              <a:lnSpc>
                <a:spcPct val="90000"/>
              </a:lnSpc>
              <a:spcBef>
                <a:spcPts val="1000"/>
              </a:spcBef>
              <a:spcAft>
                <a:spcPts val="0"/>
              </a:spcAft>
              <a:buSzPts val="2380"/>
              <a:buChar char="▪"/>
            </a:pPr>
            <a:r>
              <a:rPr lang="en-US" sz="3600"/>
              <a:t>Excellent solvent </a:t>
            </a:r>
            <a:br>
              <a:rPr lang="en-US" sz="3600"/>
            </a:br>
            <a:r>
              <a:rPr lang="en-US" sz="3600"/>
              <a:t>&amp; </a:t>
            </a:r>
            <a:br>
              <a:rPr lang="en-US" sz="3600"/>
            </a:br>
            <a:r>
              <a:rPr lang="en-US" sz="3600"/>
              <a:t>chemical resistance.</a:t>
            </a:r>
            <a:endParaRPr/>
          </a:p>
        </p:txBody>
      </p:sp>
      <p:sp>
        <p:nvSpPr>
          <p:cNvPr id="343" name="Google Shape;343;p57"/>
          <p:cNvSpPr txBox="1"/>
          <p:nvPr/>
        </p:nvSpPr>
        <p:spPr>
          <a:xfrm>
            <a:off x="1170581" y="771443"/>
            <a:ext cx="6057900" cy="7489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267" b="1" i="0" u="none" strike="noStrike" cap="none" dirty="0">
                <a:solidFill>
                  <a:srgbClr val="000000"/>
                </a:solidFill>
                <a:latin typeface="Arial"/>
                <a:ea typeface="Arial"/>
                <a:cs typeface="Arial"/>
                <a:sym typeface="Arial"/>
              </a:rPr>
              <a:t>  Chemical Resistance</a:t>
            </a:r>
            <a:endParaRPr dirty="0"/>
          </a:p>
        </p:txBody>
      </p:sp>
      <p:pic>
        <p:nvPicPr>
          <p:cNvPr id="344" name="Google Shape;344;p57"/>
          <p:cNvPicPr preferRelativeResize="0"/>
          <p:nvPr/>
        </p:nvPicPr>
        <p:blipFill rotWithShape="1">
          <a:blip r:embed="rId3">
            <a:alphaModFix/>
          </a:blip>
          <a:srcRect/>
          <a:stretch/>
        </p:blipFill>
        <p:spPr>
          <a:xfrm>
            <a:off x="3961946" y="1987142"/>
            <a:ext cx="4268108" cy="2768916"/>
          </a:xfrm>
          <a:prstGeom prst="rect">
            <a:avLst/>
          </a:prstGeom>
          <a:noFill/>
          <a:ln>
            <a:noFill/>
          </a:ln>
        </p:spPr>
      </p:pic>
    </p:spTree>
  </p:cSld>
  <p:clrMapOvr>
    <a:masterClrMapping/>
  </p:clrMapOvr>
  <p:transition spd="slow">
    <p:push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358" name="Google Shape;358;p59" descr="ponding-water-big.jpg"/>
          <p:cNvPicPr preferRelativeResize="0"/>
          <p:nvPr/>
        </p:nvPicPr>
        <p:blipFill rotWithShape="1">
          <a:blip r:embed="rId3">
            <a:alphaModFix/>
          </a:blip>
          <a:srcRect/>
          <a:stretch/>
        </p:blipFill>
        <p:spPr>
          <a:xfrm>
            <a:off x="2212402" y="1317719"/>
            <a:ext cx="7906540" cy="5199054"/>
          </a:xfrm>
          <a:prstGeom prst="rect">
            <a:avLst/>
          </a:prstGeom>
          <a:noFill/>
          <a:ln w="38100" cap="sq" cmpd="sng">
            <a:solidFill>
              <a:srgbClr val="969696"/>
            </a:solidFill>
            <a:prstDash val="solid"/>
            <a:miter lim="800000"/>
            <a:headEnd type="none" w="sm" len="sm"/>
            <a:tailEnd type="none" w="sm" len="sm"/>
          </a:ln>
          <a:effectLst>
            <a:outerShdw blurRad="50800" dist="38100" dir="2700000" algn="tl" rotWithShape="0">
              <a:srgbClr val="000000">
                <a:alpha val="42745"/>
              </a:srgbClr>
            </a:outerShdw>
          </a:effectLst>
        </p:spPr>
      </p:pic>
      <p:sp>
        <p:nvSpPr>
          <p:cNvPr id="359" name="Google Shape;359;p59"/>
          <p:cNvSpPr txBox="1"/>
          <p:nvPr/>
        </p:nvSpPr>
        <p:spPr>
          <a:xfrm>
            <a:off x="1981200" y="126458"/>
            <a:ext cx="8229600" cy="12003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600" b="1" i="0" u="none" strike="noStrike" cap="none">
                <a:solidFill>
                  <a:srgbClr val="A32638"/>
                </a:solidFill>
                <a:latin typeface="Tahoma"/>
                <a:ea typeface="Tahoma"/>
                <a:cs typeface="Tahoma"/>
                <a:sym typeface="Tahoma"/>
              </a:rPr>
              <a:t>GacoFlex Silicone Coatings</a:t>
            </a:r>
            <a:endParaRPr sz="3600" b="0" i="0" u="none" strike="noStrike" cap="none">
              <a:solidFill>
                <a:srgbClr val="000000"/>
              </a:solidFill>
              <a:latin typeface="Tahoma"/>
              <a:ea typeface="Tahoma"/>
              <a:cs typeface="Tahoma"/>
              <a:sym typeface="Tahoma"/>
            </a:endParaRPr>
          </a:p>
          <a:p>
            <a:pPr marL="0" marR="0" lvl="0" indent="0" algn="ctr" rtl="0">
              <a:lnSpc>
                <a:spcPct val="100000"/>
              </a:lnSpc>
              <a:spcBef>
                <a:spcPts val="0"/>
              </a:spcBef>
              <a:spcAft>
                <a:spcPts val="0"/>
              </a:spcAft>
              <a:buNone/>
            </a:pPr>
            <a:r>
              <a:rPr lang="en-US" sz="3600" b="0" i="0" u="none" strike="noStrike" cap="none">
                <a:solidFill>
                  <a:srgbClr val="000000"/>
                </a:solidFill>
                <a:latin typeface="Tahoma"/>
                <a:ea typeface="Tahoma"/>
                <a:cs typeface="Tahoma"/>
                <a:sym typeface="Tahoma"/>
              </a:rPr>
              <a:t>will </a:t>
            </a:r>
            <a:r>
              <a:rPr lang="en-US" sz="3600" b="1" i="0" u="none" strike="noStrike" cap="none">
                <a:solidFill>
                  <a:srgbClr val="000000"/>
                </a:solidFill>
                <a:latin typeface="Tahoma"/>
                <a:ea typeface="Tahoma"/>
                <a:cs typeface="Tahoma"/>
                <a:sym typeface="Tahoma"/>
              </a:rPr>
              <a:t>NOT FAIL </a:t>
            </a:r>
            <a:r>
              <a:rPr lang="en-US" sz="3600" b="0" i="0" u="none" strike="noStrike" cap="none">
                <a:solidFill>
                  <a:srgbClr val="000000"/>
                </a:solidFill>
                <a:latin typeface="Tahoma"/>
                <a:ea typeface="Tahoma"/>
                <a:cs typeface="Tahoma"/>
                <a:sym typeface="Tahoma"/>
              </a:rPr>
              <a:t>under ponding water. </a:t>
            </a:r>
            <a:endParaRPr/>
          </a:p>
        </p:txBody>
      </p:sp>
      <p:cxnSp>
        <p:nvCxnSpPr>
          <p:cNvPr id="360" name="Google Shape;360;p59"/>
          <p:cNvCxnSpPr/>
          <p:nvPr/>
        </p:nvCxnSpPr>
        <p:spPr>
          <a:xfrm>
            <a:off x="7161044" y="3883474"/>
            <a:ext cx="1089497" cy="175099"/>
          </a:xfrm>
          <a:prstGeom prst="straightConnector1">
            <a:avLst/>
          </a:prstGeom>
          <a:noFill/>
          <a:ln w="57150" cap="flat" cmpd="sng">
            <a:solidFill>
              <a:srgbClr val="FF0000"/>
            </a:solidFill>
            <a:prstDash val="solid"/>
            <a:round/>
            <a:headEnd type="none" w="sm" len="sm"/>
            <a:tailEnd type="stealth" w="med" len="med"/>
          </a:ln>
        </p:spPr>
      </p:cxnSp>
      <p:cxnSp>
        <p:nvCxnSpPr>
          <p:cNvPr id="361" name="Google Shape;361;p59"/>
          <p:cNvCxnSpPr/>
          <p:nvPr/>
        </p:nvCxnSpPr>
        <p:spPr>
          <a:xfrm>
            <a:off x="3022839" y="3429000"/>
            <a:ext cx="838199" cy="184827"/>
          </a:xfrm>
          <a:prstGeom prst="straightConnector1">
            <a:avLst/>
          </a:prstGeom>
          <a:noFill/>
          <a:ln w="57150" cap="flat" cmpd="sng">
            <a:solidFill>
              <a:srgbClr val="FF0000"/>
            </a:solidFill>
            <a:prstDash val="solid"/>
            <a:round/>
            <a:headEnd type="none" w="sm" len="sm"/>
            <a:tailEnd type="stealth" w="med" len="med"/>
          </a:ln>
        </p:spPr>
      </p:cxnSp>
      <p:cxnSp>
        <p:nvCxnSpPr>
          <p:cNvPr id="362" name="Google Shape;362;p59"/>
          <p:cNvCxnSpPr/>
          <p:nvPr/>
        </p:nvCxnSpPr>
        <p:spPr>
          <a:xfrm>
            <a:off x="4864346" y="3244173"/>
            <a:ext cx="924128" cy="184827"/>
          </a:xfrm>
          <a:prstGeom prst="straightConnector1">
            <a:avLst/>
          </a:prstGeom>
          <a:noFill/>
          <a:ln w="57150" cap="flat" cmpd="sng">
            <a:solidFill>
              <a:srgbClr val="FF0000"/>
            </a:solidFill>
            <a:prstDash val="solid"/>
            <a:round/>
            <a:headEnd type="none" w="sm" len="sm"/>
            <a:tailEnd type="stealth" w="med" len="med"/>
          </a:ln>
        </p:spPr>
      </p:cxnSp>
    </p:spTree>
  </p:cSld>
  <p:clrMapOvr>
    <a:masterClrMapping/>
  </p:clrMapOvr>
  <p:transition spd="slow">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59"/>
                                        </p:tgtEl>
                                        <p:attrNameLst>
                                          <p:attrName>style.visibility</p:attrName>
                                        </p:attrNameLst>
                                      </p:cBhvr>
                                      <p:to>
                                        <p:strVal val="visible"/>
                                      </p:to>
                                    </p:set>
                                    <p:anim calcmode="lin" valueType="num">
                                      <p:cBhvr additive="base">
                                        <p:cTn id="7" dur="1000"/>
                                        <p:tgtEl>
                                          <p:spTgt spid="35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63"/>
          <p:cNvSpPr txBox="1">
            <a:spLocks noGrp="1"/>
          </p:cNvSpPr>
          <p:nvPr>
            <p:ph type="body" idx="1"/>
          </p:nvPr>
        </p:nvSpPr>
        <p:spPr>
          <a:xfrm>
            <a:off x="1190171" y="851173"/>
            <a:ext cx="10392228" cy="5475515"/>
          </a:xfrm>
          <a:prstGeom prst="rect">
            <a:avLst/>
          </a:prstGeom>
          <a:noFill/>
          <a:ln>
            <a:noFill/>
          </a:ln>
        </p:spPr>
        <p:txBody>
          <a:bodyPr spcFirstLastPara="1" wrap="square" lIns="91425" tIns="45700" rIns="91425" bIns="45700" anchor="t" anchorCtr="0">
            <a:normAutofit/>
          </a:bodyPr>
          <a:lstStyle/>
          <a:p>
            <a:pPr marL="77470" lvl="0" indent="0" algn="l" rtl="0">
              <a:lnSpc>
                <a:spcPct val="90000"/>
              </a:lnSpc>
              <a:spcBef>
                <a:spcPts val="1000"/>
              </a:spcBef>
              <a:spcAft>
                <a:spcPts val="0"/>
              </a:spcAft>
              <a:buSzPts val="2380"/>
              <a:buNone/>
            </a:pPr>
            <a:r>
              <a:rPr lang="en-US" sz="4267" b="1" dirty="0"/>
              <a:t> Solids by Volume</a:t>
            </a:r>
            <a:endParaRPr dirty="0"/>
          </a:p>
          <a:p>
            <a:pPr marL="457200" lvl="0" indent="-228600" algn="l" rtl="0">
              <a:lnSpc>
                <a:spcPct val="90000"/>
              </a:lnSpc>
              <a:spcBef>
                <a:spcPts val="1000"/>
              </a:spcBef>
              <a:spcAft>
                <a:spcPts val="0"/>
              </a:spcAft>
              <a:buClr>
                <a:schemeClr val="accent1"/>
              </a:buClr>
              <a:buSzPts val="2380"/>
              <a:buFont typeface="Noto Sans Symbols"/>
              <a:buNone/>
            </a:pPr>
            <a:endParaRPr sz="4267" b="1" dirty="0"/>
          </a:p>
          <a:p>
            <a:pPr marL="609585" lvl="0" indent="-609585" algn="l" rtl="0">
              <a:lnSpc>
                <a:spcPct val="90000"/>
              </a:lnSpc>
              <a:spcBef>
                <a:spcPts val="1000"/>
              </a:spcBef>
              <a:spcAft>
                <a:spcPts val="0"/>
              </a:spcAft>
              <a:buSzPts val="2380"/>
              <a:buFont typeface="Arial"/>
              <a:buChar char="•"/>
            </a:pPr>
            <a:r>
              <a:rPr lang="en-US" dirty="0"/>
              <a:t>After cure, only the solids will remain…</a:t>
            </a:r>
            <a:br>
              <a:rPr lang="en-US" dirty="0"/>
            </a:br>
            <a:r>
              <a:rPr lang="en-US" dirty="0"/>
              <a:t>so if one gallon of </a:t>
            </a:r>
            <a:r>
              <a:rPr lang="en-US" dirty="0" err="1"/>
              <a:t>GacoFlex</a:t>
            </a:r>
            <a:r>
              <a:rPr lang="en-US" dirty="0"/>
              <a:t> Silicone Coatings is 95% solids after cure, you will have a dry film thickness of 15.2 mils.</a:t>
            </a:r>
            <a:endParaRPr dirty="0"/>
          </a:p>
          <a:p>
            <a:pPr marL="609585" lvl="0" indent="-458454" algn="l" rtl="0">
              <a:lnSpc>
                <a:spcPct val="90000"/>
              </a:lnSpc>
              <a:spcBef>
                <a:spcPts val="1000"/>
              </a:spcBef>
              <a:spcAft>
                <a:spcPts val="0"/>
              </a:spcAft>
              <a:buSzPts val="2380"/>
              <a:buFont typeface="Arial"/>
              <a:buNone/>
            </a:pPr>
            <a:endParaRPr dirty="0"/>
          </a:p>
          <a:p>
            <a:pPr marL="609585" lvl="0" indent="-609585" algn="l" rtl="0">
              <a:lnSpc>
                <a:spcPct val="90000"/>
              </a:lnSpc>
              <a:spcBef>
                <a:spcPts val="1000"/>
              </a:spcBef>
              <a:spcAft>
                <a:spcPts val="0"/>
              </a:spcAft>
              <a:buSzPts val="2380"/>
              <a:buFont typeface="Arial"/>
              <a:buChar char="•"/>
            </a:pPr>
            <a:r>
              <a:rPr lang="en-US" dirty="0"/>
              <a:t>16 wet mil x 0.95 solids = 15.2 dry mil</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64"/>
          <p:cNvSpPr txBox="1">
            <a:spLocks noGrp="1"/>
          </p:cNvSpPr>
          <p:nvPr>
            <p:ph type="title"/>
          </p:nvPr>
        </p:nvSpPr>
        <p:spPr>
          <a:xfrm>
            <a:off x="1981200" y="1137779"/>
            <a:ext cx="8229600" cy="173736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4000"/>
              <a:buNone/>
            </a:pPr>
            <a:r>
              <a:rPr lang="en-US"/>
              <a:t>Solids by Volume</a:t>
            </a:r>
            <a:br>
              <a:rPr lang="en-US"/>
            </a:br>
            <a:r>
              <a:rPr lang="en-US" sz="3200"/>
              <a:t>GacoFlex Silicone vs. Acrylic Coating </a:t>
            </a:r>
            <a:endParaRPr/>
          </a:p>
        </p:txBody>
      </p:sp>
      <p:sp>
        <p:nvSpPr>
          <p:cNvPr id="408" name="Google Shape;408;p64"/>
          <p:cNvSpPr txBox="1"/>
          <p:nvPr/>
        </p:nvSpPr>
        <p:spPr>
          <a:xfrm>
            <a:off x="7487044" y="3696673"/>
            <a:ext cx="1809344" cy="32855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535" b="0" i="0" u="none" strike="noStrike" cap="none">
                <a:solidFill>
                  <a:srgbClr val="000000"/>
                </a:solidFill>
                <a:latin typeface="Arial"/>
                <a:ea typeface="Arial"/>
                <a:cs typeface="Arial"/>
                <a:sym typeface="Arial"/>
              </a:rPr>
              <a:t>16 Wet Mils</a:t>
            </a:r>
            <a:endParaRPr/>
          </a:p>
        </p:txBody>
      </p:sp>
      <p:sp>
        <p:nvSpPr>
          <p:cNvPr id="409" name="Google Shape;409;p64"/>
          <p:cNvSpPr txBox="1"/>
          <p:nvPr/>
        </p:nvSpPr>
        <p:spPr>
          <a:xfrm>
            <a:off x="3063412" y="3725867"/>
            <a:ext cx="1580739" cy="32855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535" b="0" i="0" u="none" strike="noStrike" cap="none">
                <a:solidFill>
                  <a:srgbClr val="000000"/>
                </a:solidFill>
                <a:latin typeface="Arial"/>
                <a:ea typeface="Arial"/>
                <a:cs typeface="Arial"/>
                <a:sym typeface="Arial"/>
              </a:rPr>
              <a:t>16 Wet Mils </a:t>
            </a:r>
            <a:endParaRPr/>
          </a:p>
        </p:txBody>
      </p:sp>
      <p:sp>
        <p:nvSpPr>
          <p:cNvPr id="410" name="Google Shape;410;p64"/>
          <p:cNvSpPr/>
          <p:nvPr/>
        </p:nvSpPr>
        <p:spPr>
          <a:xfrm>
            <a:off x="1922840" y="2869661"/>
            <a:ext cx="3861885" cy="2023355"/>
          </a:xfrm>
          <a:prstGeom prst="rect">
            <a:avLst/>
          </a:prstGeom>
          <a:noFill/>
          <a:ln w="25400" cap="flat" cmpd="sng">
            <a:solidFill>
              <a:srgbClr val="8F2C45"/>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535" b="0" i="0" u="none" strike="noStrike" cap="none">
              <a:solidFill>
                <a:schemeClr val="lt1"/>
              </a:solidFill>
              <a:latin typeface="Arial"/>
              <a:ea typeface="Arial"/>
              <a:cs typeface="Arial"/>
              <a:sym typeface="Arial"/>
            </a:endParaRPr>
          </a:p>
        </p:txBody>
      </p:sp>
      <p:sp>
        <p:nvSpPr>
          <p:cNvPr id="411" name="Google Shape;411;p64"/>
          <p:cNvSpPr/>
          <p:nvPr/>
        </p:nvSpPr>
        <p:spPr>
          <a:xfrm>
            <a:off x="6611555" y="2869661"/>
            <a:ext cx="3560324" cy="2023355"/>
          </a:xfrm>
          <a:prstGeom prst="rect">
            <a:avLst/>
          </a:prstGeom>
          <a:noFill/>
          <a:ln w="25400" cap="flat" cmpd="sng">
            <a:solidFill>
              <a:srgbClr val="761625"/>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535" b="0" i="0" u="none" strike="noStrike" cap="none">
              <a:solidFill>
                <a:schemeClr val="lt1"/>
              </a:solidFill>
              <a:latin typeface="Arial"/>
              <a:ea typeface="Arial"/>
              <a:cs typeface="Arial"/>
              <a:sym typeface="Arial"/>
            </a:endParaRPr>
          </a:p>
        </p:txBody>
      </p:sp>
      <p:sp>
        <p:nvSpPr>
          <p:cNvPr id="412" name="Google Shape;412;p64"/>
          <p:cNvSpPr/>
          <p:nvPr/>
        </p:nvSpPr>
        <p:spPr>
          <a:xfrm>
            <a:off x="6611555" y="3769600"/>
            <a:ext cx="3560324" cy="1123417"/>
          </a:xfrm>
          <a:prstGeom prst="rect">
            <a:avLst/>
          </a:prstGeom>
          <a:solidFill>
            <a:srgbClr val="00B0F0"/>
          </a:solidFill>
          <a:ln w="25400" cap="flat" cmpd="sng">
            <a:solidFill>
              <a:srgbClr val="8513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535" b="0" i="0" u="none" strike="noStrike" cap="none">
              <a:solidFill>
                <a:schemeClr val="lt1"/>
              </a:solidFill>
              <a:latin typeface="Arial"/>
              <a:ea typeface="Arial"/>
              <a:cs typeface="Arial"/>
              <a:sym typeface="Arial"/>
            </a:endParaRPr>
          </a:p>
        </p:txBody>
      </p:sp>
      <p:cxnSp>
        <p:nvCxnSpPr>
          <p:cNvPr id="413" name="Google Shape;413;p64"/>
          <p:cNvCxnSpPr/>
          <p:nvPr/>
        </p:nvCxnSpPr>
        <p:spPr>
          <a:xfrm>
            <a:off x="6183548" y="2918319"/>
            <a:ext cx="0" cy="1984427"/>
          </a:xfrm>
          <a:prstGeom prst="straightConnector1">
            <a:avLst/>
          </a:prstGeom>
          <a:noFill/>
          <a:ln w="57150" cap="flat" cmpd="sng">
            <a:solidFill>
              <a:srgbClr val="A21A2F"/>
            </a:solidFill>
            <a:prstDash val="solid"/>
            <a:round/>
            <a:headEnd type="stealth" w="med" len="med"/>
            <a:tailEnd type="stealth" w="med" len="med"/>
          </a:ln>
        </p:spPr>
      </p:cxnSp>
      <p:sp>
        <p:nvSpPr>
          <p:cNvPr id="414" name="Google Shape;414;p64"/>
          <p:cNvSpPr txBox="1"/>
          <p:nvPr/>
        </p:nvSpPr>
        <p:spPr>
          <a:xfrm>
            <a:off x="7710780" y="4146640"/>
            <a:ext cx="1361872"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Tahoma"/>
                <a:ea typeface="Tahoma"/>
                <a:cs typeface="Tahoma"/>
                <a:sym typeface="Tahoma"/>
              </a:rPr>
              <a:t>8 Dry Mils</a:t>
            </a:r>
            <a:endParaRPr/>
          </a:p>
        </p:txBody>
      </p:sp>
      <p:sp>
        <p:nvSpPr>
          <p:cNvPr id="415" name="Google Shape;415;p64"/>
          <p:cNvSpPr/>
          <p:nvPr/>
        </p:nvSpPr>
        <p:spPr>
          <a:xfrm>
            <a:off x="1922836" y="3098258"/>
            <a:ext cx="3861885" cy="1794767"/>
          </a:xfrm>
          <a:prstGeom prst="rect">
            <a:avLst/>
          </a:prstGeom>
          <a:solidFill>
            <a:srgbClr val="00B0F0"/>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535" b="0" i="0" u="none" strike="noStrike" cap="none">
              <a:solidFill>
                <a:schemeClr val="lt1"/>
              </a:solidFill>
              <a:latin typeface="Arial"/>
              <a:ea typeface="Arial"/>
              <a:cs typeface="Arial"/>
              <a:sym typeface="Arial"/>
            </a:endParaRPr>
          </a:p>
        </p:txBody>
      </p:sp>
      <p:sp>
        <p:nvSpPr>
          <p:cNvPr id="416" name="Google Shape;416;p64"/>
          <p:cNvSpPr txBox="1"/>
          <p:nvPr/>
        </p:nvSpPr>
        <p:spPr>
          <a:xfrm>
            <a:off x="2997743" y="3810975"/>
            <a:ext cx="1712069"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Tahoma"/>
                <a:ea typeface="Tahoma"/>
                <a:cs typeface="Tahoma"/>
                <a:sym typeface="Tahoma"/>
              </a:rPr>
              <a:t>15.2 Dry Mils </a:t>
            </a:r>
            <a:endParaRPr/>
          </a:p>
        </p:txBody>
      </p:sp>
      <p:sp>
        <p:nvSpPr>
          <p:cNvPr id="417" name="Google Shape;417;p64"/>
          <p:cNvSpPr txBox="1"/>
          <p:nvPr/>
        </p:nvSpPr>
        <p:spPr>
          <a:xfrm>
            <a:off x="2979502" y="5077841"/>
            <a:ext cx="1748551"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0" i="0" u="none" strike="noStrike" cap="none">
                <a:solidFill>
                  <a:srgbClr val="000000"/>
                </a:solidFill>
                <a:latin typeface="Tahoma"/>
                <a:ea typeface="Tahoma"/>
                <a:cs typeface="Tahoma"/>
                <a:sym typeface="Tahoma"/>
              </a:rPr>
              <a:t>95% Solids </a:t>
            </a:r>
            <a:endParaRPr/>
          </a:p>
        </p:txBody>
      </p:sp>
      <p:sp>
        <p:nvSpPr>
          <p:cNvPr id="418" name="Google Shape;418;p64"/>
          <p:cNvSpPr txBox="1"/>
          <p:nvPr/>
        </p:nvSpPr>
        <p:spPr>
          <a:xfrm>
            <a:off x="7467588" y="5077841"/>
            <a:ext cx="1848256"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0" i="0" u="none" strike="noStrike" cap="none">
                <a:solidFill>
                  <a:srgbClr val="000000"/>
                </a:solidFill>
                <a:latin typeface="Tahoma"/>
                <a:ea typeface="Tahoma"/>
                <a:cs typeface="Tahoma"/>
                <a:sym typeface="Tahoma"/>
              </a:rPr>
              <a:t>50% Solids </a:t>
            </a:r>
            <a:endParaRPr/>
          </a:p>
        </p:txBody>
      </p:sp>
      <p:pic>
        <p:nvPicPr>
          <p:cNvPr id="419" name="Google Shape;419;p64"/>
          <p:cNvPicPr preferRelativeResize="0"/>
          <p:nvPr/>
        </p:nvPicPr>
        <p:blipFill rotWithShape="1">
          <a:blip r:embed="rId3">
            <a:alphaModFix/>
          </a:blip>
          <a:srcRect/>
          <a:stretch/>
        </p:blipFill>
        <p:spPr>
          <a:xfrm>
            <a:off x="1648199" y="6248400"/>
            <a:ext cx="549275" cy="6096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1"/>
                                          </p:stCondLst>
                                        </p:cTn>
                                        <p:tgtEl>
                                          <p:spTgt spid="408"/>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1"/>
                                          </p:stCondLst>
                                        </p:cTn>
                                        <p:tgtEl>
                                          <p:spTgt spid="409"/>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15"/>
                                        </p:tgtEl>
                                        <p:attrNameLst>
                                          <p:attrName>style.visibility</p:attrName>
                                        </p:attrNameLst>
                                      </p:cBhvr>
                                      <p:to>
                                        <p:strVal val="visible"/>
                                      </p:to>
                                    </p:set>
                                    <p:animEffect transition="in" filter="fade">
                                      <p:cBhvr>
                                        <p:cTn id="13" dur="2000"/>
                                        <p:tgtEl>
                                          <p:spTgt spid="415"/>
                                        </p:tgtEl>
                                      </p:cBhvr>
                                    </p:animEffect>
                                  </p:childTnLst>
                                </p:cTn>
                              </p:par>
                              <p:par>
                                <p:cTn id="14" presetID="10" presetClass="entr" presetSubtype="0" fill="hold" nodeType="withEffect">
                                  <p:stCondLst>
                                    <p:cond delay="0"/>
                                  </p:stCondLst>
                                  <p:childTnLst>
                                    <p:set>
                                      <p:cBhvr>
                                        <p:cTn id="15" dur="1" fill="hold">
                                          <p:stCondLst>
                                            <p:cond delay="0"/>
                                          </p:stCondLst>
                                        </p:cTn>
                                        <p:tgtEl>
                                          <p:spTgt spid="416"/>
                                        </p:tgtEl>
                                        <p:attrNameLst>
                                          <p:attrName>style.visibility</p:attrName>
                                        </p:attrNameLst>
                                      </p:cBhvr>
                                      <p:to>
                                        <p:strVal val="visible"/>
                                      </p:to>
                                    </p:set>
                                    <p:animEffect transition="in" filter="fade">
                                      <p:cBhvr>
                                        <p:cTn id="16" dur="500"/>
                                        <p:tgtEl>
                                          <p:spTgt spid="41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12"/>
                                        </p:tgtEl>
                                        <p:attrNameLst>
                                          <p:attrName>style.visibility</p:attrName>
                                        </p:attrNameLst>
                                      </p:cBhvr>
                                      <p:to>
                                        <p:strVal val="visible"/>
                                      </p:to>
                                    </p:set>
                                    <p:animEffect transition="in" filter="fade">
                                      <p:cBhvr>
                                        <p:cTn id="21" dur="3000"/>
                                        <p:tgtEl>
                                          <p:spTgt spid="412"/>
                                        </p:tgtEl>
                                      </p:cBhvr>
                                    </p:animEffect>
                                  </p:childTnLst>
                                </p:cTn>
                              </p:par>
                              <p:par>
                                <p:cTn id="22" presetID="10" presetClass="entr" presetSubtype="0" fill="hold" nodeType="withEffect">
                                  <p:stCondLst>
                                    <p:cond delay="0"/>
                                  </p:stCondLst>
                                  <p:childTnLst>
                                    <p:set>
                                      <p:cBhvr>
                                        <p:cTn id="23" dur="1" fill="hold">
                                          <p:stCondLst>
                                            <p:cond delay="0"/>
                                          </p:stCondLst>
                                        </p:cTn>
                                        <p:tgtEl>
                                          <p:spTgt spid="414"/>
                                        </p:tgtEl>
                                        <p:attrNameLst>
                                          <p:attrName>style.visibility</p:attrName>
                                        </p:attrNameLst>
                                      </p:cBhvr>
                                      <p:to>
                                        <p:strVal val="visible"/>
                                      </p:to>
                                    </p:set>
                                    <p:animEffect transition="in" filter="fade">
                                      <p:cBhvr>
                                        <p:cTn id="24" dur="500"/>
                                        <p:tgtEl>
                                          <p:spTgt spid="4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a:extLst>
            <a:ext uri="{FF2B5EF4-FFF2-40B4-BE49-F238E27FC236}">
              <a16:creationId xmlns:a16="http://schemas.microsoft.com/office/drawing/2014/main" id="{02CDD09D-18E0-1BC6-D113-032C43AD3F87}"/>
            </a:ext>
          </a:extLst>
        </p:cNvPr>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BE293024-2D11-58F1-1F00-CE54F240B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panose="020B0503020204020204"/>
              <a:ea typeface="+mn-ea"/>
              <a:cs typeface="+mn-cs"/>
            </a:endParaRPr>
          </a:p>
        </p:txBody>
      </p:sp>
      <p:sp>
        <p:nvSpPr>
          <p:cNvPr id="34" name="Freeform: Shape 33">
            <a:extLst>
              <a:ext uri="{FF2B5EF4-FFF2-40B4-BE49-F238E27FC236}">
                <a16:creationId xmlns:a16="http://schemas.microsoft.com/office/drawing/2014/main" id="{6958DE83-8381-1527-EFD9-168F809D19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 name="Title 1">
            <a:extLst>
              <a:ext uri="{FF2B5EF4-FFF2-40B4-BE49-F238E27FC236}">
                <a16:creationId xmlns:a16="http://schemas.microsoft.com/office/drawing/2014/main" id="{8F7208E2-01A4-ED33-35CE-FE3050BDB019}"/>
              </a:ext>
            </a:extLst>
          </p:cNvPr>
          <p:cNvSpPr>
            <a:spLocks noGrp="1"/>
          </p:cNvSpPr>
          <p:nvPr>
            <p:ph type="title"/>
          </p:nvPr>
        </p:nvSpPr>
        <p:spPr>
          <a:xfrm>
            <a:off x="496112" y="685801"/>
            <a:ext cx="2743200" cy="5105400"/>
          </a:xfrm>
        </p:spPr>
        <p:txBody>
          <a:bodyPr anchor="t">
            <a:normAutofit/>
          </a:bodyPr>
          <a:lstStyle/>
          <a:p>
            <a:pPr algn="l"/>
            <a:br>
              <a:rPr lang="en-US" b="1" dirty="0">
                <a:latin typeface="Corbel" panose="020B0503020204020204" pitchFamily="34" charset="0"/>
              </a:rPr>
            </a:br>
            <a:br>
              <a:rPr lang="en-US" b="1" dirty="0">
                <a:latin typeface="Corbel" panose="020B0503020204020204" pitchFamily="34" charset="0"/>
              </a:rPr>
            </a:br>
            <a:r>
              <a:rPr lang="en-US" b="1" dirty="0">
                <a:latin typeface="Corbel" panose="020B0503020204020204" pitchFamily="34" charset="0"/>
              </a:rPr>
              <a:t>About PCS</a:t>
            </a:r>
          </a:p>
        </p:txBody>
      </p:sp>
      <p:grpSp>
        <p:nvGrpSpPr>
          <p:cNvPr id="36" name="Group 35">
            <a:extLst>
              <a:ext uri="{FF2B5EF4-FFF2-40B4-BE49-F238E27FC236}">
                <a16:creationId xmlns:a16="http://schemas.microsoft.com/office/drawing/2014/main" id="{A8440E70-A289-E5D9-1A12-9FBBAF4384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37" name="Freeform 6">
              <a:extLst>
                <a:ext uri="{FF2B5EF4-FFF2-40B4-BE49-F238E27FC236}">
                  <a16:creationId xmlns:a16="http://schemas.microsoft.com/office/drawing/2014/main" id="{AB6156B3-34E1-4915-843F-5C18D332C9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38" name="Freeform 7">
              <a:extLst>
                <a:ext uri="{FF2B5EF4-FFF2-40B4-BE49-F238E27FC236}">
                  <a16:creationId xmlns:a16="http://schemas.microsoft.com/office/drawing/2014/main" id="{5525F6E0-381A-288F-F81F-E03A75F3D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39" name="Freeform 8">
              <a:extLst>
                <a:ext uri="{FF2B5EF4-FFF2-40B4-BE49-F238E27FC236}">
                  <a16:creationId xmlns:a16="http://schemas.microsoft.com/office/drawing/2014/main" id="{D0E5A1A0-BC1A-C76E-437A-B32C6CBEB8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40" name="Freeform 9">
              <a:extLst>
                <a:ext uri="{FF2B5EF4-FFF2-40B4-BE49-F238E27FC236}">
                  <a16:creationId xmlns:a16="http://schemas.microsoft.com/office/drawing/2014/main" id="{22D7CA92-923A-AAAA-1C65-13C8CD28E1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41" name="Freeform 10">
              <a:extLst>
                <a:ext uri="{FF2B5EF4-FFF2-40B4-BE49-F238E27FC236}">
                  <a16:creationId xmlns:a16="http://schemas.microsoft.com/office/drawing/2014/main" id="{059645E7-3527-57C9-F5CC-064609B0B5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42" name="Freeform 11">
              <a:extLst>
                <a:ext uri="{FF2B5EF4-FFF2-40B4-BE49-F238E27FC236}">
                  <a16:creationId xmlns:a16="http://schemas.microsoft.com/office/drawing/2014/main" id="{056DF000-1B61-AB60-3B0D-E717FA5B05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grpSp>
      <p:graphicFrame>
        <p:nvGraphicFramePr>
          <p:cNvPr id="3" name="Table 2">
            <a:extLst>
              <a:ext uri="{FF2B5EF4-FFF2-40B4-BE49-F238E27FC236}">
                <a16:creationId xmlns:a16="http://schemas.microsoft.com/office/drawing/2014/main" id="{8FE4AF99-67A9-A3A0-9A20-E42A6635A3F2}"/>
              </a:ext>
            </a:extLst>
          </p:cNvPr>
          <p:cNvGraphicFramePr>
            <a:graphicFrameLocks noGrp="1"/>
          </p:cNvGraphicFramePr>
          <p:nvPr>
            <p:extLst>
              <p:ext uri="{D42A27DB-BD31-4B8C-83A1-F6EECF244321}">
                <p14:modId xmlns:p14="http://schemas.microsoft.com/office/powerpoint/2010/main" val="3990464325"/>
              </p:ext>
            </p:extLst>
          </p:nvPr>
        </p:nvGraphicFramePr>
        <p:xfrm>
          <a:off x="4699985" y="1024999"/>
          <a:ext cx="7252097" cy="5425440"/>
        </p:xfrm>
        <a:graphic>
          <a:graphicData uri="http://schemas.openxmlformats.org/drawingml/2006/table">
            <a:tbl>
              <a:tblPr firstRow="1" bandRow="1">
                <a:tableStyleId>{2D5ABB26-0587-4C30-8999-92F81FD0307C}</a:tableStyleId>
              </a:tblPr>
              <a:tblGrid>
                <a:gridCol w="7252097">
                  <a:extLst>
                    <a:ext uri="{9D8B030D-6E8A-4147-A177-3AD203B41FA5}">
                      <a16:colId xmlns:a16="http://schemas.microsoft.com/office/drawing/2014/main" val="2763904487"/>
                    </a:ext>
                  </a:extLst>
                </a:gridCol>
              </a:tblGrid>
              <a:tr h="370840">
                <a:tc>
                  <a:txBody>
                    <a:bodyPr/>
                    <a:lstStyle/>
                    <a:p>
                      <a:endParaRPr lang="en-US" sz="2000"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61742853"/>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In business for 15 years</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294638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Largest silicone roof applicator serving the Rocky Mountain Region</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332472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50% of projects with roofing companies and property managers</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23061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Gaco and Uniflex Specialists.  Certified with most other top manufacturers</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3769187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Large crew equipped to handle projects of any scale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6807951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                                                   </a:t>
                      </a:r>
                      <a:r>
                        <a:rPr lang="en-US" sz="2800" i="1" dirty="0"/>
                        <a:t>Silicone Experts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1957826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2000" dirty="0"/>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17775508"/>
                  </a:ext>
                </a:extLst>
              </a:tr>
            </a:tbl>
          </a:graphicData>
        </a:graphic>
      </p:graphicFrame>
    </p:spTree>
    <p:extLst>
      <p:ext uri="{BB962C8B-B14F-4D97-AF65-F5344CB8AC3E}">
        <p14:creationId xmlns:p14="http://schemas.microsoft.com/office/powerpoint/2010/main" val="27109656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a:extLst>
            <a:ext uri="{FF2B5EF4-FFF2-40B4-BE49-F238E27FC236}">
              <a16:creationId xmlns:a16="http://schemas.microsoft.com/office/drawing/2014/main" id="{11632435-CD3D-1FF0-32A4-597014B428BB}"/>
            </a:ext>
          </a:extLst>
        </p:cNvPr>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95E4E2EE-99CE-0FE9-6952-2B432D2292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panose="020B0503020204020204"/>
              <a:ea typeface="+mn-ea"/>
              <a:cs typeface="+mn-cs"/>
            </a:endParaRPr>
          </a:p>
        </p:txBody>
      </p:sp>
      <p:sp>
        <p:nvSpPr>
          <p:cNvPr id="34" name="Freeform: Shape 33">
            <a:extLst>
              <a:ext uri="{FF2B5EF4-FFF2-40B4-BE49-F238E27FC236}">
                <a16:creationId xmlns:a16="http://schemas.microsoft.com/office/drawing/2014/main" id="{DD080670-96B3-6051-E06E-4055227568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 name="Title 1">
            <a:extLst>
              <a:ext uri="{FF2B5EF4-FFF2-40B4-BE49-F238E27FC236}">
                <a16:creationId xmlns:a16="http://schemas.microsoft.com/office/drawing/2014/main" id="{E36E9F4A-027C-6D5D-D4EA-21F3DD74A26B}"/>
              </a:ext>
            </a:extLst>
          </p:cNvPr>
          <p:cNvSpPr>
            <a:spLocks noGrp="1"/>
          </p:cNvSpPr>
          <p:nvPr>
            <p:ph type="title"/>
          </p:nvPr>
        </p:nvSpPr>
        <p:spPr>
          <a:xfrm>
            <a:off x="496112" y="685801"/>
            <a:ext cx="2743200" cy="5105400"/>
          </a:xfrm>
        </p:spPr>
        <p:txBody>
          <a:bodyPr anchor="t">
            <a:normAutofit/>
          </a:bodyPr>
          <a:lstStyle/>
          <a:p>
            <a:pPr algn="l"/>
            <a:br>
              <a:rPr lang="en-US" b="1" dirty="0">
                <a:latin typeface="Corbel" panose="020B0503020204020204" pitchFamily="34" charset="0"/>
              </a:rPr>
            </a:br>
            <a:br>
              <a:rPr lang="en-US" b="1" dirty="0">
                <a:latin typeface="Corbel" panose="020B0503020204020204" pitchFamily="34" charset="0"/>
              </a:rPr>
            </a:br>
            <a:r>
              <a:rPr lang="en-US" b="1" dirty="0">
                <a:latin typeface="Corbel" panose="020B0503020204020204" pitchFamily="34" charset="0"/>
              </a:rPr>
              <a:t>Silicone</a:t>
            </a:r>
          </a:p>
        </p:txBody>
      </p:sp>
      <p:grpSp>
        <p:nvGrpSpPr>
          <p:cNvPr id="36" name="Group 35">
            <a:extLst>
              <a:ext uri="{FF2B5EF4-FFF2-40B4-BE49-F238E27FC236}">
                <a16:creationId xmlns:a16="http://schemas.microsoft.com/office/drawing/2014/main" id="{AD44568E-0B31-1CF5-1D19-DAEBD0242F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37" name="Freeform 6">
              <a:extLst>
                <a:ext uri="{FF2B5EF4-FFF2-40B4-BE49-F238E27FC236}">
                  <a16:creationId xmlns:a16="http://schemas.microsoft.com/office/drawing/2014/main" id="{60AB1632-1A60-7DDB-13DE-633CF0DE9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38" name="Freeform 7">
              <a:extLst>
                <a:ext uri="{FF2B5EF4-FFF2-40B4-BE49-F238E27FC236}">
                  <a16:creationId xmlns:a16="http://schemas.microsoft.com/office/drawing/2014/main" id="{F544662F-8E91-480F-F13A-A0762A5C27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39" name="Freeform 8">
              <a:extLst>
                <a:ext uri="{FF2B5EF4-FFF2-40B4-BE49-F238E27FC236}">
                  <a16:creationId xmlns:a16="http://schemas.microsoft.com/office/drawing/2014/main" id="{F971D52A-1587-7EBE-81AD-DC21F4168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40" name="Freeform 9">
              <a:extLst>
                <a:ext uri="{FF2B5EF4-FFF2-40B4-BE49-F238E27FC236}">
                  <a16:creationId xmlns:a16="http://schemas.microsoft.com/office/drawing/2014/main" id="{306715CD-0074-499A-A4A9-6DE51AC0B9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41" name="Freeform 10">
              <a:extLst>
                <a:ext uri="{FF2B5EF4-FFF2-40B4-BE49-F238E27FC236}">
                  <a16:creationId xmlns:a16="http://schemas.microsoft.com/office/drawing/2014/main" id="{0309937A-FB79-862C-0B5B-6752A1BEEA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42" name="Freeform 11">
              <a:extLst>
                <a:ext uri="{FF2B5EF4-FFF2-40B4-BE49-F238E27FC236}">
                  <a16:creationId xmlns:a16="http://schemas.microsoft.com/office/drawing/2014/main" id="{8AB500B1-400A-D30C-6F8A-C402A02175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grpSp>
      <p:graphicFrame>
        <p:nvGraphicFramePr>
          <p:cNvPr id="3" name="Table 2">
            <a:extLst>
              <a:ext uri="{FF2B5EF4-FFF2-40B4-BE49-F238E27FC236}">
                <a16:creationId xmlns:a16="http://schemas.microsoft.com/office/drawing/2014/main" id="{649DB496-4809-CEF9-D927-8836C3E0F3FA}"/>
              </a:ext>
            </a:extLst>
          </p:cNvPr>
          <p:cNvGraphicFramePr>
            <a:graphicFrameLocks noGrp="1"/>
          </p:cNvGraphicFramePr>
          <p:nvPr>
            <p:extLst>
              <p:ext uri="{D42A27DB-BD31-4B8C-83A1-F6EECF244321}">
                <p14:modId xmlns:p14="http://schemas.microsoft.com/office/powerpoint/2010/main" val="1469466874"/>
              </p:ext>
            </p:extLst>
          </p:nvPr>
        </p:nvGraphicFramePr>
        <p:xfrm>
          <a:off x="4699985" y="1024999"/>
          <a:ext cx="7252097" cy="4602480"/>
        </p:xfrm>
        <a:graphic>
          <a:graphicData uri="http://schemas.openxmlformats.org/drawingml/2006/table">
            <a:tbl>
              <a:tblPr firstRow="1" bandRow="1">
                <a:tableStyleId>{2D5ABB26-0587-4C30-8999-92F81FD0307C}</a:tableStyleId>
              </a:tblPr>
              <a:tblGrid>
                <a:gridCol w="7252097">
                  <a:extLst>
                    <a:ext uri="{9D8B030D-6E8A-4147-A177-3AD203B41FA5}">
                      <a16:colId xmlns:a16="http://schemas.microsoft.com/office/drawing/2014/main" val="2763904487"/>
                    </a:ext>
                  </a:extLst>
                </a:gridCol>
              </a:tblGrid>
              <a:tr h="370840">
                <a:tc>
                  <a:txBody>
                    <a:bodyPr/>
                    <a:lstStyle/>
                    <a:p>
                      <a:endParaRPr lang="en-US" sz="2000"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61742853"/>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Withstand </a:t>
                      </a:r>
                      <a:r>
                        <a:rPr lang="en-US" sz="2000" b="1" u="none" dirty="0"/>
                        <a:t>PERMANENT</a:t>
                      </a:r>
                      <a:r>
                        <a:rPr lang="en-US" sz="2000" dirty="0"/>
                        <a:t> ponding water</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294638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UV stable</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332472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latin typeface="+mn-lt"/>
                          <a:ea typeface="+mn-ea"/>
                          <a:cs typeface="+mn-cs"/>
                        </a:rPr>
                        <a:t>White roof = reflective = energy savings</a:t>
                      </a:r>
                    </a:p>
                    <a:p>
                      <a:pPr lvl="1"/>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23061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Creates seamless, monolithic roof system</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3769187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Excellent hail performance</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71898201"/>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Retains mil thickness </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5845655"/>
                  </a:ext>
                </a:extLst>
              </a:tr>
            </a:tbl>
          </a:graphicData>
        </a:graphic>
      </p:graphicFrame>
    </p:spTree>
    <p:extLst>
      <p:ext uri="{BB962C8B-B14F-4D97-AF65-F5344CB8AC3E}">
        <p14:creationId xmlns:p14="http://schemas.microsoft.com/office/powerpoint/2010/main" val="4569241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a:extLst>
            <a:ext uri="{FF2B5EF4-FFF2-40B4-BE49-F238E27FC236}">
              <a16:creationId xmlns:a16="http://schemas.microsoft.com/office/drawing/2014/main" id="{0E9CE04A-0868-0766-8C08-5A024778C4B3}"/>
            </a:ext>
          </a:extLst>
        </p:cNvPr>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04D4D50C-64B5-750D-EA13-9FD9917C5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panose="020B0503020204020204"/>
              <a:ea typeface="+mn-ea"/>
              <a:cs typeface="+mn-cs"/>
            </a:endParaRPr>
          </a:p>
        </p:txBody>
      </p:sp>
      <p:sp>
        <p:nvSpPr>
          <p:cNvPr id="34" name="Freeform: Shape 33">
            <a:extLst>
              <a:ext uri="{FF2B5EF4-FFF2-40B4-BE49-F238E27FC236}">
                <a16:creationId xmlns:a16="http://schemas.microsoft.com/office/drawing/2014/main" id="{E89178B3-91C1-65D6-3070-307E8F54F5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 name="Title 1">
            <a:extLst>
              <a:ext uri="{FF2B5EF4-FFF2-40B4-BE49-F238E27FC236}">
                <a16:creationId xmlns:a16="http://schemas.microsoft.com/office/drawing/2014/main" id="{DCDB2590-7770-9B14-CA37-5F02009BEB9F}"/>
              </a:ext>
            </a:extLst>
          </p:cNvPr>
          <p:cNvSpPr>
            <a:spLocks noGrp="1"/>
          </p:cNvSpPr>
          <p:nvPr>
            <p:ph type="title"/>
          </p:nvPr>
        </p:nvSpPr>
        <p:spPr>
          <a:xfrm>
            <a:off x="496112" y="685801"/>
            <a:ext cx="2743200" cy="5105400"/>
          </a:xfrm>
        </p:spPr>
        <p:txBody>
          <a:bodyPr anchor="t">
            <a:normAutofit/>
          </a:bodyPr>
          <a:lstStyle/>
          <a:p>
            <a:pPr algn="l"/>
            <a:br>
              <a:rPr lang="en-US" b="1" dirty="0">
                <a:latin typeface="Corbel" panose="020B0503020204020204" pitchFamily="34" charset="0"/>
              </a:rPr>
            </a:br>
            <a:br>
              <a:rPr lang="en-US" b="1" dirty="0">
                <a:latin typeface="Corbel" panose="020B0503020204020204" pitchFamily="34" charset="0"/>
              </a:rPr>
            </a:br>
            <a:r>
              <a:rPr lang="en-US" b="1" dirty="0">
                <a:latin typeface="Corbel" panose="020B0503020204020204" pitchFamily="34" charset="0"/>
              </a:rPr>
              <a:t>Why PCS?</a:t>
            </a:r>
          </a:p>
        </p:txBody>
      </p:sp>
      <p:grpSp>
        <p:nvGrpSpPr>
          <p:cNvPr id="36" name="Group 35">
            <a:extLst>
              <a:ext uri="{FF2B5EF4-FFF2-40B4-BE49-F238E27FC236}">
                <a16:creationId xmlns:a16="http://schemas.microsoft.com/office/drawing/2014/main" id="{1217CD75-0A0D-2197-B02A-39D34F4A26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37" name="Freeform 6">
              <a:extLst>
                <a:ext uri="{FF2B5EF4-FFF2-40B4-BE49-F238E27FC236}">
                  <a16:creationId xmlns:a16="http://schemas.microsoft.com/office/drawing/2014/main" id="{28B397C0-74F0-BFFF-54CB-826CCFD950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38" name="Freeform 7">
              <a:extLst>
                <a:ext uri="{FF2B5EF4-FFF2-40B4-BE49-F238E27FC236}">
                  <a16:creationId xmlns:a16="http://schemas.microsoft.com/office/drawing/2014/main" id="{08F6F205-BB26-E21B-B894-038319302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39" name="Freeform 8">
              <a:extLst>
                <a:ext uri="{FF2B5EF4-FFF2-40B4-BE49-F238E27FC236}">
                  <a16:creationId xmlns:a16="http://schemas.microsoft.com/office/drawing/2014/main" id="{CFEA7AF2-DC7F-AB53-34C3-5FE110F7D1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40" name="Freeform 9">
              <a:extLst>
                <a:ext uri="{FF2B5EF4-FFF2-40B4-BE49-F238E27FC236}">
                  <a16:creationId xmlns:a16="http://schemas.microsoft.com/office/drawing/2014/main" id="{068D6DB4-9B47-1AAB-FD6D-A52588ABA2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41" name="Freeform 10">
              <a:extLst>
                <a:ext uri="{FF2B5EF4-FFF2-40B4-BE49-F238E27FC236}">
                  <a16:creationId xmlns:a16="http://schemas.microsoft.com/office/drawing/2014/main" id="{F4ABA34A-26C1-1C1C-4CFB-76985E72F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42" name="Freeform 11">
              <a:extLst>
                <a:ext uri="{FF2B5EF4-FFF2-40B4-BE49-F238E27FC236}">
                  <a16:creationId xmlns:a16="http://schemas.microsoft.com/office/drawing/2014/main" id="{7A8569D6-6B46-D45B-669E-B9D94B7AA9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orbel" panose="020B0503020204020204"/>
                <a:ea typeface="+mn-ea"/>
                <a:cs typeface="+mn-cs"/>
              </a:endParaRPr>
            </a:p>
          </p:txBody>
        </p:sp>
      </p:grpSp>
      <p:graphicFrame>
        <p:nvGraphicFramePr>
          <p:cNvPr id="3" name="Table 2">
            <a:extLst>
              <a:ext uri="{FF2B5EF4-FFF2-40B4-BE49-F238E27FC236}">
                <a16:creationId xmlns:a16="http://schemas.microsoft.com/office/drawing/2014/main" id="{F7F3D4B5-170C-13E3-78E1-6E98DCE09A7A}"/>
              </a:ext>
            </a:extLst>
          </p:cNvPr>
          <p:cNvGraphicFramePr>
            <a:graphicFrameLocks noGrp="1"/>
          </p:cNvGraphicFramePr>
          <p:nvPr>
            <p:extLst>
              <p:ext uri="{D42A27DB-BD31-4B8C-83A1-F6EECF244321}">
                <p14:modId xmlns:p14="http://schemas.microsoft.com/office/powerpoint/2010/main" val="3437571433"/>
              </p:ext>
            </p:extLst>
          </p:nvPr>
        </p:nvGraphicFramePr>
        <p:xfrm>
          <a:off x="4699985" y="1024999"/>
          <a:ext cx="7252097" cy="4419600"/>
        </p:xfrm>
        <a:graphic>
          <a:graphicData uri="http://schemas.openxmlformats.org/drawingml/2006/table">
            <a:tbl>
              <a:tblPr firstRow="1" bandRow="1">
                <a:tableStyleId>{2D5ABB26-0587-4C30-8999-92F81FD0307C}</a:tableStyleId>
              </a:tblPr>
              <a:tblGrid>
                <a:gridCol w="7252097">
                  <a:extLst>
                    <a:ext uri="{9D8B030D-6E8A-4147-A177-3AD203B41FA5}">
                      <a16:colId xmlns:a16="http://schemas.microsoft.com/office/drawing/2014/main" val="2763904487"/>
                    </a:ext>
                  </a:extLst>
                </a:gridCol>
              </a:tblGrid>
              <a:tr h="370840">
                <a:tc>
                  <a:txBody>
                    <a:bodyPr/>
                    <a:lstStyle/>
                    <a:p>
                      <a:endParaRPr lang="en-US" sz="2000"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61742853"/>
                  </a:ext>
                </a:extLst>
              </a:tr>
              <a:tr h="370840">
                <a:tc>
                  <a:txBody>
                    <a:bodyPr/>
                    <a:lstStyle/>
                    <a:p>
                      <a:r>
                        <a:rPr lang="en-US" sz="2000" dirty="0"/>
                        <a:t>Free inspections</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2946387"/>
                  </a:ext>
                </a:extLst>
              </a:tr>
              <a:tr h="370840">
                <a:tc>
                  <a:txBody>
                    <a:bodyPr/>
                    <a:lstStyle/>
                    <a:p>
                      <a:r>
                        <a:rPr lang="en-US" sz="2000" dirty="0"/>
                        <a:t>Will meet your designated contact on site</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332472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Turnkey Solutions = Peace of Mind</a:t>
                      </a:r>
                    </a:p>
                    <a:p>
                      <a:pPr lvl="1"/>
                      <a:r>
                        <a:rPr lang="en-US" sz="2000" dirty="0"/>
                        <a:t>-Conduct pre-inspection</a:t>
                      </a:r>
                    </a:p>
                    <a:p>
                      <a:pPr lvl="1"/>
                      <a:r>
                        <a:rPr lang="en-US" sz="2000" dirty="0"/>
                        <a:t>-Order and coordinate material</a:t>
                      </a:r>
                    </a:p>
                    <a:p>
                      <a:pPr lvl="1"/>
                      <a:r>
                        <a:rPr lang="en-US" sz="2000" dirty="0"/>
                        <a:t>-Schedule final inspection</a:t>
                      </a:r>
                    </a:p>
                    <a:p>
                      <a:pPr lvl="1"/>
                      <a:r>
                        <a:rPr lang="en-US" sz="2000" dirty="0"/>
                        <a:t>-Provide daily progress photos</a:t>
                      </a:r>
                    </a:p>
                    <a:p>
                      <a:pPr lvl="1"/>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123061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Strictly a coatings company </a:t>
                      </a:r>
                    </a:p>
                    <a:p>
                      <a:endParaRPr lang="en-US" sz="20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37691874"/>
                  </a:ext>
                </a:extLst>
              </a:tr>
            </a:tbl>
          </a:graphicData>
        </a:graphic>
      </p:graphicFrame>
    </p:spTree>
    <p:extLst>
      <p:ext uri="{BB962C8B-B14F-4D97-AF65-F5344CB8AC3E}">
        <p14:creationId xmlns:p14="http://schemas.microsoft.com/office/powerpoint/2010/main" val="3030726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46"/>
          <p:cNvSpPr txBox="1">
            <a:spLocks noGrp="1"/>
          </p:cNvSpPr>
          <p:nvPr>
            <p:ph type="body" idx="1"/>
          </p:nvPr>
        </p:nvSpPr>
        <p:spPr>
          <a:xfrm>
            <a:off x="0" y="2256807"/>
            <a:ext cx="12192000" cy="1293812"/>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6000"/>
              <a:buNone/>
            </a:pPr>
            <a:r>
              <a:rPr lang="en-US" sz="6000" dirty="0">
                <a:solidFill>
                  <a:schemeClr val="tx1"/>
                </a:solidFill>
                <a:latin typeface="Arial"/>
                <a:ea typeface="Arial"/>
                <a:cs typeface="Arial"/>
                <a:sym typeface="Arial"/>
              </a:rPr>
              <a:t>Roof Coatings </a:t>
            </a:r>
            <a:br>
              <a:rPr lang="en-US" sz="6000" dirty="0">
                <a:solidFill>
                  <a:schemeClr val="tx1"/>
                </a:solidFill>
                <a:latin typeface="Arial"/>
                <a:ea typeface="Arial"/>
                <a:cs typeface="Arial"/>
                <a:sym typeface="Arial"/>
              </a:rPr>
            </a:br>
            <a:r>
              <a:rPr lang="en-US" sz="6000" dirty="0">
                <a:solidFill>
                  <a:schemeClr val="tx1"/>
                </a:solidFill>
                <a:latin typeface="Arial"/>
                <a:ea typeface="Arial"/>
                <a:cs typeface="Arial"/>
                <a:sym typeface="Arial"/>
              </a:rPr>
              <a:t>Product Knowledge Training</a:t>
            </a:r>
            <a:endParaRPr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125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4000"/>
              <a:buNone/>
            </a:pPr>
            <a:endParaRPr/>
          </a:p>
        </p:txBody>
      </p:sp>
      <p:pic>
        <p:nvPicPr>
          <p:cNvPr id="248" name="Google Shape;248;p47" descr="image002"/>
          <p:cNvPicPr preferRelativeResize="0"/>
          <p:nvPr/>
        </p:nvPicPr>
        <p:blipFill rotWithShape="1">
          <a:blip r:embed="rId3">
            <a:alphaModFix/>
          </a:blip>
          <a:srcRect/>
          <a:stretch/>
        </p:blipFill>
        <p:spPr>
          <a:xfrm>
            <a:off x="0" y="1103469"/>
            <a:ext cx="12192000" cy="450026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8"/>
          <p:cNvSpPr txBox="1">
            <a:spLocks noGrp="1"/>
          </p:cNvSpPr>
          <p:nvPr>
            <p:ph type="title"/>
          </p:nvPr>
        </p:nvSpPr>
        <p:spPr>
          <a:xfrm>
            <a:off x="838200" y="365126"/>
            <a:ext cx="10515600" cy="114617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accent1"/>
              </a:buClr>
              <a:buSzPts val="1800"/>
              <a:buNone/>
            </a:pPr>
            <a:r>
              <a:rPr lang="en-US" dirty="0"/>
              <a:t>     Benefits of Roof Restoration</a:t>
            </a:r>
            <a:endParaRPr dirty="0"/>
          </a:p>
        </p:txBody>
      </p:sp>
      <p:sp>
        <p:nvSpPr>
          <p:cNvPr id="254" name="Google Shape;254;p48"/>
          <p:cNvSpPr txBox="1">
            <a:spLocks noGrp="1"/>
          </p:cNvSpPr>
          <p:nvPr>
            <p:ph type="body" idx="1"/>
          </p:nvPr>
        </p:nvSpPr>
        <p:spPr>
          <a:xfrm>
            <a:off x="1174386" y="2813287"/>
            <a:ext cx="10515600" cy="4351338"/>
          </a:xfrm>
          <a:prstGeom prst="rect">
            <a:avLst/>
          </a:prstGeom>
          <a:noFill/>
          <a:ln>
            <a:noFill/>
          </a:ln>
        </p:spPr>
        <p:txBody>
          <a:bodyPr spcFirstLastPara="1" wrap="square" lIns="91425" tIns="45700" rIns="91425" bIns="45700" anchor="t" anchorCtr="0">
            <a:normAutofit/>
          </a:bodyPr>
          <a:lstStyle/>
          <a:p>
            <a:pPr marL="609585" lvl="0" indent="-609585" algn="l" rtl="0">
              <a:lnSpc>
                <a:spcPct val="90000"/>
              </a:lnSpc>
              <a:spcBef>
                <a:spcPts val="1000"/>
              </a:spcBef>
              <a:spcAft>
                <a:spcPts val="0"/>
              </a:spcAft>
              <a:buSzPts val="2380"/>
              <a:buFont typeface="Arial"/>
              <a:buChar char="•"/>
            </a:pPr>
            <a:r>
              <a:rPr lang="en-US" dirty="0"/>
              <a:t>Cost</a:t>
            </a:r>
            <a:endParaRPr dirty="0"/>
          </a:p>
          <a:p>
            <a:pPr marL="609585" lvl="0" indent="-609585" algn="l" rtl="0">
              <a:lnSpc>
                <a:spcPct val="90000"/>
              </a:lnSpc>
              <a:spcBef>
                <a:spcPts val="1000"/>
              </a:spcBef>
              <a:spcAft>
                <a:spcPts val="0"/>
              </a:spcAft>
              <a:buSzPts val="2380"/>
              <a:buFont typeface="Arial"/>
              <a:buChar char="•"/>
            </a:pPr>
            <a:r>
              <a:rPr lang="en-US" dirty="0"/>
              <a:t>Convenience</a:t>
            </a:r>
            <a:endParaRPr dirty="0"/>
          </a:p>
          <a:p>
            <a:pPr marL="609585" lvl="0" indent="-609585" algn="l" rtl="0">
              <a:lnSpc>
                <a:spcPct val="90000"/>
              </a:lnSpc>
              <a:spcBef>
                <a:spcPts val="1000"/>
              </a:spcBef>
              <a:spcAft>
                <a:spcPts val="0"/>
              </a:spcAft>
              <a:buSzPts val="2380"/>
              <a:buFont typeface="Arial"/>
              <a:buChar char="•"/>
            </a:pPr>
            <a:r>
              <a:rPr lang="en-US" dirty="0"/>
              <a:t>Liability</a:t>
            </a:r>
            <a:endParaRPr dirty="0"/>
          </a:p>
          <a:p>
            <a:pPr marL="609585" lvl="0" indent="-609585" algn="l" rtl="0">
              <a:lnSpc>
                <a:spcPct val="90000"/>
              </a:lnSpc>
              <a:spcBef>
                <a:spcPts val="1000"/>
              </a:spcBef>
              <a:spcAft>
                <a:spcPts val="0"/>
              </a:spcAft>
              <a:buSzPts val="2380"/>
              <a:buFont typeface="Arial"/>
              <a:buChar char="•"/>
            </a:pPr>
            <a:r>
              <a:rPr lang="en-US" dirty="0"/>
              <a:t>Environment</a:t>
            </a:r>
            <a:endParaRPr dirty="0"/>
          </a:p>
        </p:txBody>
      </p:sp>
      <p:pic>
        <p:nvPicPr>
          <p:cNvPr id="3" name="Picture 2" descr="A aerial view of a building&#10;&#10;AI-generated content may be incorrect.">
            <a:extLst>
              <a:ext uri="{FF2B5EF4-FFF2-40B4-BE49-F238E27FC236}">
                <a16:creationId xmlns:a16="http://schemas.microsoft.com/office/drawing/2014/main" id="{50A4CF44-C26E-745A-E0C7-844F567D7E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9978" y="1807881"/>
            <a:ext cx="3132044" cy="4176059"/>
          </a:xfrm>
          <a:prstGeom prst="rect">
            <a:avLst/>
          </a:prstGeom>
        </p:spPr>
      </p:pic>
      <p:pic>
        <p:nvPicPr>
          <p:cNvPr id="5" name="Picture 4" descr="A white roof with many white boxes&#10;&#10;AI-generated content may be incorrect.">
            <a:extLst>
              <a:ext uri="{FF2B5EF4-FFF2-40B4-BE49-F238E27FC236}">
                <a16:creationId xmlns:a16="http://schemas.microsoft.com/office/drawing/2014/main" id="{033AC067-A294-51D6-E403-49E90882B1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2022" y="1823732"/>
            <a:ext cx="3090216" cy="41443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9"/>
          <p:cNvSpPr txBox="1">
            <a:spLocks noGrp="1"/>
          </p:cNvSpPr>
          <p:nvPr>
            <p:ph type="title"/>
          </p:nvPr>
        </p:nvSpPr>
        <p:spPr>
          <a:xfrm>
            <a:off x="838200" y="365126"/>
            <a:ext cx="10515600" cy="114617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accent1"/>
              </a:buClr>
              <a:buSzPts val="1800"/>
              <a:buNone/>
            </a:pPr>
            <a:r>
              <a:rPr lang="en-US" dirty="0"/>
              <a:t>	Is a Coating the Correct Option?</a:t>
            </a:r>
            <a:endParaRPr dirty="0"/>
          </a:p>
        </p:txBody>
      </p:sp>
      <p:sp>
        <p:nvSpPr>
          <p:cNvPr id="261" name="Google Shape;261;p49"/>
          <p:cNvSpPr txBox="1">
            <a:spLocks noGrp="1"/>
          </p:cNvSpPr>
          <p:nvPr>
            <p:ph type="body" idx="1"/>
          </p:nvPr>
        </p:nvSpPr>
        <p:spPr>
          <a:xfrm>
            <a:off x="1163815" y="1821165"/>
            <a:ext cx="10515600" cy="4351338"/>
          </a:xfrm>
          <a:prstGeom prst="rect">
            <a:avLst/>
          </a:prstGeom>
          <a:noFill/>
          <a:ln>
            <a:noFill/>
          </a:ln>
        </p:spPr>
        <p:txBody>
          <a:bodyPr spcFirstLastPara="1" wrap="square" lIns="91425" tIns="45700" rIns="91425" bIns="45700" anchor="t" anchorCtr="0">
            <a:normAutofit/>
          </a:bodyPr>
          <a:lstStyle/>
          <a:p>
            <a:pPr marL="457200" lvl="0" indent="-379730" algn="l" rtl="0">
              <a:lnSpc>
                <a:spcPct val="90000"/>
              </a:lnSpc>
              <a:spcBef>
                <a:spcPts val="1400"/>
              </a:spcBef>
              <a:spcAft>
                <a:spcPts val="0"/>
              </a:spcAft>
              <a:buSzPts val="2380"/>
              <a:buChar char="▪"/>
            </a:pPr>
            <a:r>
              <a:rPr lang="en-US" dirty="0"/>
              <a:t>Roof type</a:t>
            </a:r>
            <a:endParaRPr dirty="0"/>
          </a:p>
          <a:p>
            <a:pPr marL="914400" lvl="1" indent="-358140" algn="l" rtl="0">
              <a:lnSpc>
                <a:spcPct val="90000"/>
              </a:lnSpc>
              <a:spcBef>
                <a:spcPts val="1400"/>
              </a:spcBef>
              <a:spcAft>
                <a:spcPts val="0"/>
              </a:spcAft>
              <a:buSzPts val="2040"/>
              <a:buChar char="▪"/>
            </a:pPr>
            <a:r>
              <a:rPr lang="en-US" dirty="0"/>
              <a:t>Low/Steep Slope</a:t>
            </a:r>
            <a:endParaRPr dirty="0"/>
          </a:p>
          <a:p>
            <a:pPr marL="914400" lvl="1" indent="-358140" algn="l" rtl="0">
              <a:lnSpc>
                <a:spcPct val="90000"/>
              </a:lnSpc>
              <a:spcBef>
                <a:spcPts val="1400"/>
              </a:spcBef>
              <a:spcAft>
                <a:spcPts val="0"/>
              </a:spcAft>
              <a:buSzPts val="2040"/>
              <a:buChar char="▪"/>
            </a:pPr>
            <a:r>
              <a:rPr lang="en-US" dirty="0"/>
              <a:t>Substrate</a:t>
            </a:r>
            <a:endParaRPr dirty="0"/>
          </a:p>
          <a:p>
            <a:pPr marL="457200" lvl="0" indent="-379730" algn="l" rtl="0">
              <a:lnSpc>
                <a:spcPct val="90000"/>
              </a:lnSpc>
              <a:spcBef>
                <a:spcPts val="1400"/>
              </a:spcBef>
              <a:spcAft>
                <a:spcPts val="0"/>
              </a:spcAft>
              <a:buSzPts val="2380"/>
              <a:buChar char="▪"/>
            </a:pPr>
            <a:r>
              <a:rPr lang="en-US" dirty="0"/>
              <a:t>Existing roof condition</a:t>
            </a:r>
            <a:endParaRPr dirty="0"/>
          </a:p>
          <a:p>
            <a:pPr marL="914400" lvl="1" indent="-358140" algn="l" rtl="0">
              <a:lnSpc>
                <a:spcPct val="90000"/>
              </a:lnSpc>
              <a:spcBef>
                <a:spcPts val="1400"/>
              </a:spcBef>
              <a:spcAft>
                <a:spcPts val="0"/>
              </a:spcAft>
              <a:buSzPts val="2040"/>
              <a:buChar char="▪"/>
            </a:pPr>
            <a:r>
              <a:rPr lang="en-US" dirty="0"/>
              <a:t>Water Intrusion?</a:t>
            </a:r>
            <a:endParaRPr dirty="0"/>
          </a:p>
          <a:p>
            <a:pPr marL="914400" lvl="1" indent="-358140" algn="l" rtl="0">
              <a:lnSpc>
                <a:spcPct val="90000"/>
              </a:lnSpc>
              <a:spcBef>
                <a:spcPts val="1400"/>
              </a:spcBef>
              <a:spcAft>
                <a:spcPts val="0"/>
              </a:spcAft>
              <a:buSzPts val="2040"/>
              <a:buChar char="▪"/>
            </a:pPr>
            <a:r>
              <a:rPr lang="en-US" dirty="0"/>
              <a:t>Physical Damage?</a:t>
            </a:r>
            <a:endParaRPr dirty="0"/>
          </a:p>
        </p:txBody>
      </p:sp>
      <p:pic>
        <p:nvPicPr>
          <p:cNvPr id="262" name="Google Shape;262;p49"/>
          <p:cNvPicPr preferRelativeResize="0"/>
          <p:nvPr/>
        </p:nvPicPr>
        <p:blipFill rotWithShape="1">
          <a:blip r:embed="rId3">
            <a:alphaModFix/>
          </a:blip>
          <a:srcRect/>
          <a:stretch/>
        </p:blipFill>
        <p:spPr>
          <a:xfrm>
            <a:off x="5767754" y="1933737"/>
            <a:ext cx="5747194" cy="330604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62"/>
                                        </p:tgtEl>
                                        <p:attrNameLst>
                                          <p:attrName>style.visibility</p:attrName>
                                        </p:attrNameLst>
                                      </p:cBhvr>
                                      <p:to>
                                        <p:strVal val="visible"/>
                                      </p:to>
                                    </p:set>
                                    <p:animEffect transition="in" filter="fade">
                                      <p:cBhvr>
                                        <p:cTn id="7" dur="500"/>
                                        <p:tgtEl>
                                          <p:spTgt spid="26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61">
                                            <p:txEl>
                                              <p:pRg st="0" end="0"/>
                                            </p:txEl>
                                          </p:spTgt>
                                        </p:tgtEl>
                                        <p:attrNameLst>
                                          <p:attrName>style.visibility</p:attrName>
                                        </p:attrNameLst>
                                      </p:cBhvr>
                                      <p:to>
                                        <p:strVal val="visible"/>
                                      </p:to>
                                    </p:set>
                                    <p:animEffect transition="in" filter="fade">
                                      <p:cBhvr>
                                        <p:cTn id="11" dur="500"/>
                                        <p:tgtEl>
                                          <p:spTgt spid="261">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61">
                                            <p:txEl>
                                              <p:pRg st="1" end="1"/>
                                            </p:txEl>
                                          </p:spTgt>
                                        </p:tgtEl>
                                        <p:attrNameLst>
                                          <p:attrName>style.visibility</p:attrName>
                                        </p:attrNameLst>
                                      </p:cBhvr>
                                      <p:to>
                                        <p:strVal val="visible"/>
                                      </p:to>
                                    </p:set>
                                    <p:animEffect transition="in" filter="fade">
                                      <p:cBhvr>
                                        <p:cTn id="15" dur="500"/>
                                        <p:tgtEl>
                                          <p:spTgt spid="261">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61">
                                            <p:txEl>
                                              <p:pRg st="2" end="2"/>
                                            </p:txEl>
                                          </p:spTgt>
                                        </p:tgtEl>
                                        <p:attrNameLst>
                                          <p:attrName>style.visibility</p:attrName>
                                        </p:attrNameLst>
                                      </p:cBhvr>
                                      <p:to>
                                        <p:strVal val="visible"/>
                                      </p:to>
                                    </p:set>
                                    <p:animEffect transition="in" filter="fade">
                                      <p:cBhvr>
                                        <p:cTn id="19" dur="500"/>
                                        <p:tgtEl>
                                          <p:spTgt spid="261">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61">
                                            <p:txEl>
                                              <p:pRg st="3" end="3"/>
                                            </p:txEl>
                                          </p:spTgt>
                                        </p:tgtEl>
                                        <p:attrNameLst>
                                          <p:attrName>style.visibility</p:attrName>
                                        </p:attrNameLst>
                                      </p:cBhvr>
                                      <p:to>
                                        <p:strVal val="visible"/>
                                      </p:to>
                                    </p:set>
                                    <p:animEffect transition="in" filter="fade">
                                      <p:cBhvr>
                                        <p:cTn id="23" dur="500"/>
                                        <p:tgtEl>
                                          <p:spTgt spid="261">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61">
                                            <p:txEl>
                                              <p:pRg st="4" end="4"/>
                                            </p:txEl>
                                          </p:spTgt>
                                        </p:tgtEl>
                                        <p:attrNameLst>
                                          <p:attrName>style.visibility</p:attrName>
                                        </p:attrNameLst>
                                      </p:cBhvr>
                                      <p:to>
                                        <p:strVal val="visible"/>
                                      </p:to>
                                    </p:set>
                                    <p:animEffect transition="in" filter="fade">
                                      <p:cBhvr>
                                        <p:cTn id="27" dur="500"/>
                                        <p:tgtEl>
                                          <p:spTgt spid="261">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61">
                                            <p:txEl>
                                              <p:pRg st="5" end="5"/>
                                            </p:txEl>
                                          </p:spTgt>
                                        </p:tgtEl>
                                        <p:attrNameLst>
                                          <p:attrName>style.visibility</p:attrName>
                                        </p:attrNameLst>
                                      </p:cBhvr>
                                      <p:to>
                                        <p:strVal val="visible"/>
                                      </p:to>
                                    </p:set>
                                    <p:animEffect transition="in" filter="fade">
                                      <p:cBhvr>
                                        <p:cTn id="31" dur="500"/>
                                        <p:tgtEl>
                                          <p:spTgt spid="26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pic>
        <p:nvPicPr>
          <p:cNvPr id="269" name="Google Shape;269;p50"/>
          <p:cNvPicPr preferRelativeResize="0"/>
          <p:nvPr/>
        </p:nvPicPr>
        <p:blipFill rotWithShape="1">
          <a:blip r:embed="rId3">
            <a:alphaModFix/>
          </a:blip>
          <a:srcRect/>
          <a:stretch/>
        </p:blipFill>
        <p:spPr>
          <a:xfrm>
            <a:off x="1574552" y="-1635"/>
            <a:ext cx="9093448" cy="5996531"/>
          </a:xfrm>
          <a:prstGeom prst="rect">
            <a:avLst/>
          </a:prstGeom>
          <a:noFill/>
          <a:ln>
            <a:noFill/>
          </a:ln>
        </p:spPr>
      </p:pic>
      <p:cxnSp>
        <p:nvCxnSpPr>
          <p:cNvPr id="270" name="Google Shape;270;p50"/>
          <p:cNvCxnSpPr/>
          <p:nvPr/>
        </p:nvCxnSpPr>
        <p:spPr>
          <a:xfrm>
            <a:off x="2885874" y="1242989"/>
            <a:ext cx="1138135" cy="3032321"/>
          </a:xfrm>
          <a:prstGeom prst="straightConnector1">
            <a:avLst/>
          </a:prstGeom>
          <a:noFill/>
          <a:ln w="76200" cap="flat" cmpd="sng">
            <a:solidFill>
              <a:srgbClr val="FF6600"/>
            </a:solidFill>
            <a:prstDash val="solid"/>
            <a:round/>
            <a:headEnd type="none" w="sm" len="sm"/>
            <a:tailEnd type="stealth" w="med" len="med"/>
          </a:ln>
        </p:spPr>
      </p:cxnSp>
      <p:pic>
        <p:nvPicPr>
          <p:cNvPr id="271" name="Google Shape;271;p50" descr="C:\Users\cpearson\AppData\Local\Microsoft\Windows\Temporary Internet Files\Content.IE5\TJ6MFKIT\16842-illustration-of-a-sun-pv[1].png"/>
          <p:cNvPicPr preferRelativeResize="0"/>
          <p:nvPr/>
        </p:nvPicPr>
        <p:blipFill rotWithShape="1">
          <a:blip r:embed="rId4">
            <a:alphaModFix/>
          </a:blip>
          <a:srcRect/>
          <a:stretch/>
        </p:blipFill>
        <p:spPr>
          <a:xfrm>
            <a:off x="2018832" y="125885"/>
            <a:ext cx="2132917" cy="2124012"/>
          </a:xfrm>
          <a:prstGeom prst="rect">
            <a:avLst/>
          </a:prstGeom>
          <a:noFill/>
          <a:ln>
            <a:noFill/>
          </a:ln>
        </p:spPr>
      </p:pic>
      <p:cxnSp>
        <p:nvCxnSpPr>
          <p:cNvPr id="272" name="Google Shape;272;p50"/>
          <p:cNvCxnSpPr/>
          <p:nvPr/>
        </p:nvCxnSpPr>
        <p:spPr>
          <a:xfrm rot="10800000" flipH="1">
            <a:off x="4043462" y="1527799"/>
            <a:ext cx="928996" cy="2732916"/>
          </a:xfrm>
          <a:prstGeom prst="straightConnector1">
            <a:avLst/>
          </a:prstGeom>
          <a:noFill/>
          <a:ln w="76200" cap="flat" cmpd="sng">
            <a:solidFill>
              <a:srgbClr val="FF6600"/>
            </a:solidFill>
            <a:prstDash val="solid"/>
            <a:round/>
            <a:headEnd type="none" w="sm" len="sm"/>
            <a:tailEnd type="stealth" w="med" len="med"/>
          </a:ln>
        </p:spPr>
      </p:cxnSp>
      <p:cxnSp>
        <p:nvCxnSpPr>
          <p:cNvPr id="273" name="Google Shape;273;p50"/>
          <p:cNvCxnSpPr/>
          <p:nvPr/>
        </p:nvCxnSpPr>
        <p:spPr>
          <a:xfrm rot="10800000" flipH="1">
            <a:off x="7472465" y="2048228"/>
            <a:ext cx="880353" cy="2873968"/>
          </a:xfrm>
          <a:prstGeom prst="straightConnector1">
            <a:avLst/>
          </a:prstGeom>
          <a:noFill/>
          <a:ln w="76200" cap="flat" cmpd="sng">
            <a:solidFill>
              <a:srgbClr val="FF6600"/>
            </a:solidFill>
            <a:prstDash val="solid"/>
            <a:round/>
            <a:headEnd type="none" w="sm" len="sm"/>
            <a:tailEnd type="stealth" w="med" len="med"/>
          </a:ln>
        </p:spPr>
      </p:cxnSp>
      <p:cxnSp>
        <p:nvCxnSpPr>
          <p:cNvPr id="274" name="Google Shape;274;p50"/>
          <p:cNvCxnSpPr/>
          <p:nvPr/>
        </p:nvCxnSpPr>
        <p:spPr>
          <a:xfrm>
            <a:off x="4033734" y="4270445"/>
            <a:ext cx="3477600" cy="651900"/>
          </a:xfrm>
          <a:prstGeom prst="curvedConnector3">
            <a:avLst>
              <a:gd name="adj1" fmla="val 50000"/>
            </a:avLst>
          </a:prstGeom>
          <a:noFill/>
          <a:ln w="57150" cap="flat" cmpd="sng">
            <a:solidFill>
              <a:srgbClr val="FF6600"/>
            </a:solidFill>
            <a:prstDash val="dot"/>
            <a:round/>
            <a:headEnd type="none" w="sm" len="sm"/>
            <a:tailEnd type="stealth" w="med" len="med"/>
          </a:ln>
        </p:spPr>
      </p:cxnSp>
      <p:sp>
        <p:nvSpPr>
          <p:cNvPr id="275" name="Google Shape;275;p50"/>
          <p:cNvSpPr txBox="1"/>
          <p:nvPr/>
        </p:nvSpPr>
        <p:spPr>
          <a:xfrm>
            <a:off x="4169924" y="896062"/>
            <a:ext cx="1926077"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Tahoma"/>
                <a:ea typeface="Tahoma"/>
                <a:cs typeface="Tahoma"/>
                <a:sym typeface="Tahoma"/>
              </a:rPr>
              <a:t>88% Reflectance </a:t>
            </a:r>
            <a:endParaRPr/>
          </a:p>
        </p:txBody>
      </p:sp>
      <p:sp>
        <p:nvSpPr>
          <p:cNvPr id="276" name="Google Shape;276;p50"/>
          <p:cNvSpPr txBox="1"/>
          <p:nvPr/>
        </p:nvSpPr>
        <p:spPr>
          <a:xfrm>
            <a:off x="7667017" y="1401898"/>
            <a:ext cx="1429967"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Tahoma"/>
                <a:ea typeface="Tahoma"/>
                <a:cs typeface="Tahoma"/>
                <a:sym typeface="Tahoma"/>
              </a:rPr>
              <a:t>87% Emittance </a:t>
            </a:r>
            <a:endParaRPr/>
          </a:p>
        </p:txBody>
      </p:sp>
      <p:sp>
        <p:nvSpPr>
          <p:cNvPr id="277" name="Google Shape;277;p50"/>
          <p:cNvSpPr txBox="1"/>
          <p:nvPr/>
        </p:nvSpPr>
        <p:spPr>
          <a:xfrm>
            <a:off x="5064869" y="3935479"/>
            <a:ext cx="1429967"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Tahoma"/>
                <a:ea typeface="Tahoma"/>
                <a:cs typeface="Tahoma"/>
                <a:sym typeface="Tahoma"/>
              </a:rPr>
              <a:t>Energy</a:t>
            </a:r>
            <a:r>
              <a:rPr lang="en-US" sz="1535" b="0" i="0" u="none" strike="noStrike" cap="none">
                <a:solidFill>
                  <a:srgbClr val="000000"/>
                </a:solidFill>
                <a:latin typeface="Arial"/>
                <a:ea typeface="Arial"/>
                <a:cs typeface="Arial"/>
                <a:sym typeface="Arial"/>
              </a:rPr>
              <a:t> </a:t>
            </a:r>
            <a:endParaRPr/>
          </a:p>
        </p:txBody>
      </p:sp>
      <p:sp>
        <p:nvSpPr>
          <p:cNvPr id="278" name="Google Shape;278;p50"/>
          <p:cNvSpPr txBox="1"/>
          <p:nvPr/>
        </p:nvSpPr>
        <p:spPr>
          <a:xfrm>
            <a:off x="4347454" y="182559"/>
            <a:ext cx="6464031"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1" i="0" u="none" strike="noStrike" cap="none">
                <a:solidFill>
                  <a:srgbClr val="85132E"/>
                </a:solidFill>
                <a:latin typeface="Tahoma"/>
                <a:ea typeface="Tahoma"/>
                <a:cs typeface="Tahoma"/>
                <a:sym typeface="Tahoma"/>
              </a:rPr>
              <a:t>Solar Performance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0"/>
                                        </p:tgtEl>
                                        <p:attrNameLst>
                                          <p:attrName>style.visibility</p:attrName>
                                        </p:attrNameLst>
                                      </p:cBhvr>
                                      <p:to>
                                        <p:strVal val="visible"/>
                                      </p:to>
                                    </p:set>
                                    <p:animEffect transition="in" filter="fade">
                                      <p:cBhvr>
                                        <p:cTn id="7" dur="1000"/>
                                        <p:tgtEl>
                                          <p:spTgt spid="27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2"/>
                                        </p:tgtEl>
                                        <p:attrNameLst>
                                          <p:attrName>style.visibility</p:attrName>
                                        </p:attrNameLst>
                                      </p:cBhvr>
                                      <p:to>
                                        <p:strVal val="visible"/>
                                      </p:to>
                                    </p:set>
                                    <p:animEffect transition="in" filter="fade">
                                      <p:cBhvr>
                                        <p:cTn id="12" dur="1000"/>
                                        <p:tgtEl>
                                          <p:spTgt spid="272"/>
                                        </p:tgtEl>
                                      </p:cBhvr>
                                    </p:animEffect>
                                  </p:childTnLst>
                                </p:cTn>
                              </p:par>
                              <p:par>
                                <p:cTn id="13" presetID="1" presetClass="entr" presetSubtype="0" fill="hold" nodeType="withEffect">
                                  <p:stCondLst>
                                    <p:cond delay="1500"/>
                                  </p:stCondLst>
                                  <p:childTnLst>
                                    <p:set>
                                      <p:cBhvr>
                                        <p:cTn id="14" dur="1" fill="hold">
                                          <p:stCondLst>
                                            <p:cond delay="0"/>
                                          </p:stCondLst>
                                        </p:cTn>
                                        <p:tgtEl>
                                          <p:spTgt spid="27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74"/>
                                        </p:tgtEl>
                                        <p:attrNameLst>
                                          <p:attrName>style.visibility</p:attrName>
                                        </p:attrNameLst>
                                      </p:cBhvr>
                                      <p:to>
                                        <p:strVal val="visible"/>
                                      </p:to>
                                    </p:set>
                                    <p:animEffect transition="in" filter="fade">
                                      <p:cBhvr>
                                        <p:cTn id="19" dur="5000"/>
                                        <p:tgtEl>
                                          <p:spTgt spid="274"/>
                                        </p:tgtEl>
                                      </p:cBhvr>
                                    </p:animEffect>
                                  </p:childTnLst>
                                </p:cTn>
                              </p:par>
                              <p:par>
                                <p:cTn id="20" presetID="1" presetClass="entr" presetSubtype="0" fill="hold" nodeType="withEffect">
                                  <p:stCondLst>
                                    <p:cond delay="3000"/>
                                  </p:stCondLst>
                                  <p:childTnLst>
                                    <p:set>
                                      <p:cBhvr>
                                        <p:cTn id="21" dur="1" fill="hold">
                                          <p:stCondLst>
                                            <p:cond delay="0"/>
                                          </p:stCondLst>
                                        </p:cTn>
                                        <p:tgtEl>
                                          <p:spTgt spid="277"/>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73"/>
                                        </p:tgtEl>
                                        <p:attrNameLst>
                                          <p:attrName>style.visibility</p:attrName>
                                        </p:attrNameLst>
                                      </p:cBhvr>
                                      <p:to>
                                        <p:strVal val="visible"/>
                                      </p:to>
                                    </p:set>
                                    <p:animEffect transition="in" filter="fade">
                                      <p:cBhvr>
                                        <p:cTn id="26" dur="1000"/>
                                        <p:tgtEl>
                                          <p:spTgt spid="273"/>
                                        </p:tgtEl>
                                      </p:cBhvr>
                                    </p:animEffect>
                                  </p:childTnLst>
                                </p:cTn>
                              </p:par>
                              <p:par>
                                <p:cTn id="27" presetID="1" presetClass="entr" presetSubtype="0" fill="hold" nodeType="withEffect">
                                  <p:stCondLst>
                                    <p:cond delay="1500"/>
                                  </p:stCondLst>
                                  <p:childTnLst>
                                    <p:set>
                                      <p:cBhvr>
                                        <p:cTn id="28" dur="1" fill="hold">
                                          <p:stCondLst>
                                            <p:cond delay="0"/>
                                          </p:stCondLst>
                                        </p:cTn>
                                        <p:tgtEl>
                                          <p:spTgt spid="2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pic>
        <p:nvPicPr>
          <p:cNvPr id="285" name="Google Shape;285;p51"/>
          <p:cNvPicPr preferRelativeResize="0"/>
          <p:nvPr/>
        </p:nvPicPr>
        <p:blipFill rotWithShape="1">
          <a:blip r:embed="rId3">
            <a:alphaModFix/>
          </a:blip>
          <a:srcRect/>
          <a:stretch/>
        </p:blipFill>
        <p:spPr>
          <a:xfrm>
            <a:off x="6096001" y="1299016"/>
            <a:ext cx="4337479" cy="2220283"/>
          </a:xfrm>
          <a:prstGeom prst="rect">
            <a:avLst/>
          </a:prstGeom>
          <a:noFill/>
          <a:ln w="9525" cap="sq" cmpd="sng">
            <a:solidFill>
              <a:schemeClr val="dk1"/>
            </a:solidFill>
            <a:prstDash val="solid"/>
            <a:miter lim="800000"/>
            <a:headEnd type="none" w="sm" len="sm"/>
            <a:tailEnd type="none" w="sm" len="sm"/>
          </a:ln>
          <a:effectLst>
            <a:outerShdw blurRad="57150" dist="50800" dir="2700000" algn="tl" rotWithShape="0">
              <a:srgbClr val="000000">
                <a:alpha val="40000"/>
              </a:srgbClr>
            </a:outerShdw>
          </a:effectLst>
        </p:spPr>
      </p:pic>
      <p:pic>
        <p:nvPicPr>
          <p:cNvPr id="286" name="Google Shape;286;p51"/>
          <p:cNvPicPr preferRelativeResize="0"/>
          <p:nvPr/>
        </p:nvPicPr>
        <p:blipFill rotWithShape="1">
          <a:blip r:embed="rId4">
            <a:alphaModFix/>
          </a:blip>
          <a:srcRect r="2620"/>
          <a:stretch/>
        </p:blipFill>
        <p:spPr>
          <a:xfrm>
            <a:off x="6096001" y="3682024"/>
            <a:ext cx="4337479" cy="2361465"/>
          </a:xfrm>
          <a:prstGeom prst="rect">
            <a:avLst/>
          </a:prstGeom>
          <a:noFill/>
          <a:ln w="9525" cap="sq" cmpd="sng">
            <a:solidFill>
              <a:schemeClr val="dk1"/>
            </a:solidFill>
            <a:prstDash val="solid"/>
            <a:miter lim="800000"/>
            <a:headEnd type="none" w="sm" len="sm"/>
            <a:tailEnd type="none" w="sm" len="sm"/>
          </a:ln>
          <a:effectLst>
            <a:outerShdw blurRad="57150" dist="50800" dir="2700000" algn="tl" rotWithShape="0">
              <a:srgbClr val="000000">
                <a:alpha val="40000"/>
              </a:srgbClr>
            </a:outerShdw>
          </a:effectLst>
        </p:spPr>
      </p:pic>
      <p:sp>
        <p:nvSpPr>
          <p:cNvPr id="287" name="Google Shape;287;p51"/>
          <p:cNvSpPr txBox="1"/>
          <p:nvPr/>
        </p:nvSpPr>
        <p:spPr>
          <a:xfrm>
            <a:off x="1858545" y="4077926"/>
            <a:ext cx="2743200" cy="156966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200" b="0" i="0" u="none" strike="noStrike" cap="none">
                <a:solidFill>
                  <a:srgbClr val="000000"/>
                </a:solidFill>
                <a:latin typeface="Arial"/>
                <a:ea typeface="Arial"/>
                <a:cs typeface="Arial"/>
                <a:sym typeface="Arial"/>
              </a:rPr>
              <a:t>Coated with </a:t>
            </a:r>
            <a:r>
              <a:rPr lang="en-US" sz="3200" b="1" i="0" u="none" strike="noStrike" cap="none">
                <a:solidFill>
                  <a:srgbClr val="A32638"/>
                </a:solidFill>
                <a:latin typeface="Arial"/>
                <a:ea typeface="Arial"/>
                <a:cs typeface="Arial"/>
                <a:sym typeface="Arial"/>
              </a:rPr>
              <a:t>GacoFlex</a:t>
            </a:r>
            <a:r>
              <a:rPr lang="en-US" sz="3200" b="1" i="1" u="none" strike="noStrike" cap="none">
                <a:solidFill>
                  <a:srgbClr val="7F7F7F"/>
                </a:solidFill>
                <a:latin typeface="Arial"/>
                <a:ea typeface="Arial"/>
                <a:cs typeface="Arial"/>
                <a:sym typeface="Arial"/>
              </a:rPr>
              <a:t> </a:t>
            </a:r>
            <a:r>
              <a:rPr lang="en-US" sz="3200" b="0" i="0" u="none" strike="noStrike" cap="none">
                <a:solidFill>
                  <a:srgbClr val="000000"/>
                </a:solidFill>
                <a:latin typeface="Arial"/>
                <a:ea typeface="Arial"/>
                <a:cs typeface="Arial"/>
                <a:sym typeface="Arial"/>
              </a:rPr>
              <a:t>Silicone</a:t>
            </a:r>
            <a:endParaRPr/>
          </a:p>
        </p:txBody>
      </p:sp>
      <p:sp>
        <p:nvSpPr>
          <p:cNvPr id="288" name="Google Shape;288;p51"/>
          <p:cNvSpPr/>
          <p:nvPr/>
        </p:nvSpPr>
        <p:spPr>
          <a:xfrm rot="5400000">
            <a:off x="4408949" y="2341460"/>
            <a:ext cx="3374100" cy="2278385"/>
          </a:xfrm>
          <a:prstGeom prst="curvedUpArrow">
            <a:avLst>
              <a:gd name="adj1" fmla="val 20283"/>
              <a:gd name="adj2" fmla="val 50000"/>
              <a:gd name="adj3" fmla="val 25000"/>
            </a:avLst>
          </a:prstGeom>
          <a:solidFill>
            <a:schemeClr val="accent1"/>
          </a:solidFill>
          <a:ln w="25400" cap="flat" cmpd="sng">
            <a:solidFill>
              <a:srgbClr val="76162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535" b="0" i="0" u="none" strike="noStrike" cap="none">
              <a:solidFill>
                <a:schemeClr val="dk1"/>
              </a:solidFill>
              <a:latin typeface="Arial"/>
              <a:ea typeface="Arial"/>
              <a:cs typeface="Arial"/>
              <a:sym typeface="Arial"/>
            </a:endParaRPr>
          </a:p>
        </p:txBody>
      </p:sp>
      <p:sp>
        <p:nvSpPr>
          <p:cNvPr id="289" name="Google Shape;289;p51"/>
          <p:cNvSpPr txBox="1"/>
          <p:nvPr/>
        </p:nvSpPr>
        <p:spPr>
          <a:xfrm>
            <a:off x="1858545" y="2085984"/>
            <a:ext cx="2743200"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200" b="0" i="0" u="none" strike="noStrike" cap="none">
                <a:solidFill>
                  <a:srgbClr val="000000"/>
                </a:solidFill>
                <a:latin typeface="Arial"/>
                <a:ea typeface="Arial"/>
                <a:cs typeface="Arial"/>
                <a:sym typeface="Arial"/>
              </a:rPr>
              <a:t>Aged EPDM</a:t>
            </a:r>
            <a:endParaRPr/>
          </a:p>
        </p:txBody>
      </p:sp>
      <p:sp>
        <p:nvSpPr>
          <p:cNvPr id="290" name="Google Shape;290;p51"/>
          <p:cNvSpPr txBox="1"/>
          <p:nvPr/>
        </p:nvSpPr>
        <p:spPr>
          <a:xfrm>
            <a:off x="1248228" y="928915"/>
            <a:ext cx="3904344" cy="7489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267" b="1" i="0" u="none" strike="noStrike" cap="none" dirty="0">
                <a:solidFill>
                  <a:srgbClr val="000000"/>
                </a:solidFill>
                <a:latin typeface="Arial"/>
                <a:ea typeface="Arial"/>
                <a:cs typeface="Arial"/>
                <a:sym typeface="Arial"/>
              </a:rPr>
              <a:t> Cool Roof</a:t>
            </a:r>
            <a:endParaRPr sz="4267" b="1" i="0" u="none" strike="noStrike" cap="none" dirty="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pic>
        <p:nvPicPr>
          <p:cNvPr id="3" name="Picture 2">
            <a:extLst>
              <a:ext uri="{FF2B5EF4-FFF2-40B4-BE49-F238E27FC236}">
                <a16:creationId xmlns:a16="http://schemas.microsoft.com/office/drawing/2014/main" id="{F54BA582-8CB2-ECE8-ADBA-B186E7EC3BCD}"/>
              </a:ext>
            </a:extLst>
          </p:cNvPr>
          <p:cNvPicPr>
            <a:picLocks noChangeAspect="1"/>
          </p:cNvPicPr>
          <p:nvPr/>
        </p:nvPicPr>
        <p:blipFill>
          <a:blip r:embed="rId3"/>
          <a:stretch>
            <a:fillRect/>
          </a:stretch>
        </p:blipFill>
        <p:spPr>
          <a:xfrm>
            <a:off x="1680304" y="0"/>
            <a:ext cx="9885499" cy="613185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53"/>
          <p:cNvSpPr txBox="1">
            <a:spLocks noGrp="1"/>
          </p:cNvSpPr>
          <p:nvPr>
            <p:ph type="title"/>
          </p:nvPr>
        </p:nvSpPr>
        <p:spPr>
          <a:xfrm>
            <a:off x="838200" y="365126"/>
            <a:ext cx="10515600" cy="114617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accent1"/>
              </a:buClr>
              <a:buSzPts val="1800"/>
              <a:buNone/>
            </a:pPr>
            <a:r>
              <a:rPr lang="en-US" dirty="0"/>
              <a:t>	Colorado - A Silicone Market – WHY??</a:t>
            </a:r>
            <a:endParaRPr dirty="0"/>
          </a:p>
        </p:txBody>
      </p:sp>
      <p:sp>
        <p:nvSpPr>
          <p:cNvPr id="303" name="Google Shape;303;p53"/>
          <p:cNvSpPr txBox="1">
            <a:spLocks noGrp="1"/>
          </p:cNvSpPr>
          <p:nvPr>
            <p:ph type="body" idx="1"/>
          </p:nvPr>
        </p:nvSpPr>
        <p:spPr>
          <a:xfrm>
            <a:off x="1159356" y="1687350"/>
            <a:ext cx="6355080" cy="4351338"/>
          </a:xfrm>
          <a:prstGeom prst="rect">
            <a:avLst/>
          </a:prstGeom>
          <a:noFill/>
          <a:ln>
            <a:noFill/>
          </a:ln>
        </p:spPr>
        <p:txBody>
          <a:bodyPr spcFirstLastPara="1" wrap="square" lIns="91425" tIns="45700" rIns="91425" bIns="45700" anchor="t" anchorCtr="0">
            <a:normAutofit fontScale="85000" lnSpcReduction="10000"/>
          </a:bodyPr>
          <a:lstStyle/>
          <a:p>
            <a:pPr marL="0" lvl="0" indent="0" algn="l" rtl="0">
              <a:lnSpc>
                <a:spcPct val="120000"/>
              </a:lnSpc>
              <a:spcBef>
                <a:spcPts val="0"/>
              </a:spcBef>
              <a:spcAft>
                <a:spcPts val="0"/>
              </a:spcAft>
              <a:buClr>
                <a:schemeClr val="dk1"/>
              </a:buClr>
              <a:buSzPct val="100000"/>
              <a:buNone/>
            </a:pPr>
            <a:r>
              <a:rPr lang="en-US" sz="3300" dirty="0">
                <a:solidFill>
                  <a:schemeClr val="dk1"/>
                </a:solidFill>
              </a:rPr>
              <a:t>S42 is a high solids 100% Silicone coating that can be used to rejuvenate, repair or replace an existing system.</a:t>
            </a:r>
            <a:endParaRPr dirty="0"/>
          </a:p>
          <a:p>
            <a:pPr marL="0" lvl="0" indent="0" algn="l" rtl="0">
              <a:lnSpc>
                <a:spcPct val="120000"/>
              </a:lnSpc>
              <a:spcBef>
                <a:spcPts val="0"/>
              </a:spcBef>
              <a:spcAft>
                <a:spcPts val="0"/>
              </a:spcAft>
              <a:buClr>
                <a:schemeClr val="dk2"/>
              </a:buClr>
              <a:buSzPct val="100000"/>
              <a:buNone/>
            </a:pPr>
            <a:endParaRPr sz="600" dirty="0">
              <a:solidFill>
                <a:schemeClr val="dk1"/>
              </a:solidFill>
            </a:endParaRPr>
          </a:p>
          <a:p>
            <a:pPr marL="466725" lvl="1" indent="-293688" algn="l" rtl="0">
              <a:lnSpc>
                <a:spcPct val="120000"/>
              </a:lnSpc>
              <a:spcBef>
                <a:spcPts val="500"/>
              </a:spcBef>
              <a:spcAft>
                <a:spcPts val="0"/>
              </a:spcAft>
              <a:buSzPct val="91891"/>
              <a:buChar char="▪"/>
            </a:pPr>
            <a:r>
              <a:rPr lang="en-US" dirty="0">
                <a:solidFill>
                  <a:schemeClr val="dk1"/>
                </a:solidFill>
              </a:rPr>
              <a:t>Approvals – FM, UL, NOA, CRRC, Miami Dade, and Title 24</a:t>
            </a:r>
            <a:endParaRPr dirty="0"/>
          </a:p>
          <a:p>
            <a:pPr marL="466725" lvl="1" indent="-293688" algn="l" rtl="0">
              <a:lnSpc>
                <a:spcPct val="120000"/>
              </a:lnSpc>
              <a:spcBef>
                <a:spcPts val="500"/>
              </a:spcBef>
              <a:spcAft>
                <a:spcPts val="0"/>
              </a:spcAft>
              <a:buSzPct val="91891"/>
              <a:buChar char="▪"/>
            </a:pPr>
            <a:r>
              <a:rPr lang="en-US" dirty="0">
                <a:solidFill>
                  <a:schemeClr val="dk1"/>
                </a:solidFill>
              </a:rPr>
              <a:t>No Primer required  *most applications</a:t>
            </a:r>
            <a:endParaRPr dirty="0"/>
          </a:p>
          <a:p>
            <a:pPr marL="466725" lvl="1" indent="-293688" algn="l" rtl="0">
              <a:lnSpc>
                <a:spcPct val="120000"/>
              </a:lnSpc>
              <a:spcBef>
                <a:spcPts val="500"/>
              </a:spcBef>
              <a:spcAft>
                <a:spcPts val="0"/>
              </a:spcAft>
              <a:buSzPct val="91891"/>
              <a:buChar char="▪"/>
            </a:pPr>
            <a:r>
              <a:rPr lang="en-US" dirty="0">
                <a:solidFill>
                  <a:schemeClr val="dk1"/>
                </a:solidFill>
              </a:rPr>
              <a:t>Single coat application</a:t>
            </a:r>
            <a:endParaRPr dirty="0"/>
          </a:p>
          <a:p>
            <a:pPr marL="466725" lvl="1" indent="-293688" algn="l" rtl="0">
              <a:lnSpc>
                <a:spcPct val="120000"/>
              </a:lnSpc>
              <a:spcBef>
                <a:spcPts val="500"/>
              </a:spcBef>
              <a:spcAft>
                <a:spcPts val="0"/>
              </a:spcAft>
              <a:buSzPct val="91891"/>
              <a:buChar char="▪"/>
            </a:pPr>
            <a:r>
              <a:rPr lang="en-US" dirty="0">
                <a:solidFill>
                  <a:schemeClr val="dk1"/>
                </a:solidFill>
              </a:rPr>
              <a:t>Moisture cured</a:t>
            </a:r>
            <a:endParaRPr dirty="0"/>
          </a:p>
          <a:p>
            <a:pPr marL="466725" lvl="1" indent="-293688" algn="l" rtl="0">
              <a:lnSpc>
                <a:spcPct val="120000"/>
              </a:lnSpc>
              <a:spcBef>
                <a:spcPts val="500"/>
              </a:spcBef>
              <a:spcAft>
                <a:spcPts val="0"/>
              </a:spcAft>
              <a:buSzPct val="91891"/>
              <a:buChar char="▪"/>
            </a:pPr>
            <a:r>
              <a:rPr lang="en-US" dirty="0">
                <a:solidFill>
                  <a:schemeClr val="dk1"/>
                </a:solidFill>
              </a:rPr>
              <a:t>SF42/</a:t>
            </a:r>
            <a:r>
              <a:rPr lang="en-US" dirty="0" err="1">
                <a:solidFill>
                  <a:schemeClr val="dk1"/>
                </a:solidFill>
              </a:rPr>
              <a:t>GacoPatch</a:t>
            </a:r>
            <a:r>
              <a:rPr lang="en-US" dirty="0">
                <a:solidFill>
                  <a:schemeClr val="dk1"/>
                </a:solidFill>
              </a:rPr>
              <a:t> fibered mastic available</a:t>
            </a:r>
            <a:endParaRPr dirty="0"/>
          </a:p>
          <a:p>
            <a:pPr marL="466725" lvl="1" indent="-293688" algn="l" rtl="0">
              <a:lnSpc>
                <a:spcPct val="120000"/>
              </a:lnSpc>
              <a:spcBef>
                <a:spcPts val="500"/>
              </a:spcBef>
              <a:spcAft>
                <a:spcPts val="0"/>
              </a:spcAft>
              <a:buSzPct val="91891"/>
              <a:buChar char="▪"/>
            </a:pPr>
            <a:r>
              <a:rPr lang="en-US" dirty="0">
                <a:solidFill>
                  <a:schemeClr val="dk1"/>
                </a:solidFill>
              </a:rPr>
              <a:t>2 - year shelf life</a:t>
            </a:r>
            <a:endParaRPr dirty="0"/>
          </a:p>
          <a:p>
            <a:pPr marL="914400" lvl="1" indent="-228600" algn="l" rtl="0">
              <a:lnSpc>
                <a:spcPct val="100000"/>
              </a:lnSpc>
              <a:spcBef>
                <a:spcPts val="500"/>
              </a:spcBef>
              <a:spcAft>
                <a:spcPts val="0"/>
              </a:spcAft>
              <a:buSzPct val="91891"/>
              <a:buNone/>
            </a:pPr>
            <a:endParaRPr dirty="0">
              <a:solidFill>
                <a:schemeClr val="dk1"/>
              </a:solidFill>
            </a:endParaRPr>
          </a:p>
          <a:p>
            <a:pPr marL="0" lvl="0" indent="0" algn="l" rtl="0">
              <a:lnSpc>
                <a:spcPct val="120000"/>
              </a:lnSpc>
              <a:spcBef>
                <a:spcPts val="0"/>
              </a:spcBef>
              <a:spcAft>
                <a:spcPts val="0"/>
              </a:spcAft>
              <a:buClr>
                <a:schemeClr val="dk2"/>
              </a:buClr>
              <a:buSzPct val="100000"/>
              <a:buNone/>
            </a:pPr>
            <a:endParaRPr sz="1800" baseline="30000" dirty="0">
              <a:solidFill>
                <a:schemeClr val="dk1"/>
              </a:solidFill>
            </a:endParaRPr>
          </a:p>
          <a:p>
            <a:pPr marL="0" lvl="0" indent="0" algn="l" rtl="0">
              <a:lnSpc>
                <a:spcPct val="120000"/>
              </a:lnSpc>
              <a:spcBef>
                <a:spcPts val="0"/>
              </a:spcBef>
              <a:spcAft>
                <a:spcPts val="0"/>
              </a:spcAft>
              <a:buClr>
                <a:schemeClr val="dk2"/>
              </a:buClr>
              <a:buSzPct val="100000"/>
              <a:buNone/>
            </a:pPr>
            <a:endParaRPr sz="1800" dirty="0">
              <a:solidFill>
                <a:schemeClr val="dk1"/>
              </a:solidFill>
            </a:endParaRPr>
          </a:p>
          <a:p>
            <a:pPr marL="0" lvl="0" indent="0" algn="l" rtl="0">
              <a:lnSpc>
                <a:spcPct val="120000"/>
              </a:lnSpc>
              <a:spcBef>
                <a:spcPts val="0"/>
              </a:spcBef>
              <a:spcAft>
                <a:spcPts val="0"/>
              </a:spcAft>
              <a:buClr>
                <a:schemeClr val="dk2"/>
              </a:buClr>
              <a:buSzPct val="100000"/>
              <a:buNone/>
            </a:pPr>
            <a:endParaRPr sz="1800" dirty="0">
              <a:solidFill>
                <a:schemeClr val="dk1"/>
              </a:solidFill>
            </a:endParaRPr>
          </a:p>
          <a:p>
            <a:pPr marL="0" lvl="0" indent="0" algn="l" rtl="0">
              <a:lnSpc>
                <a:spcPct val="120000"/>
              </a:lnSpc>
              <a:spcBef>
                <a:spcPts val="0"/>
              </a:spcBef>
              <a:spcAft>
                <a:spcPts val="0"/>
              </a:spcAft>
              <a:buClr>
                <a:schemeClr val="dk2"/>
              </a:buClr>
              <a:buSzPct val="100000"/>
              <a:buNone/>
            </a:pPr>
            <a:endParaRPr sz="1800" dirty="0">
              <a:solidFill>
                <a:schemeClr val="dk1"/>
              </a:solidFill>
            </a:endParaRPr>
          </a:p>
          <a:p>
            <a:pPr marL="457200" lvl="0" indent="-228600" algn="l" rtl="0">
              <a:lnSpc>
                <a:spcPct val="120000"/>
              </a:lnSpc>
              <a:spcBef>
                <a:spcPts val="1000"/>
              </a:spcBef>
              <a:spcAft>
                <a:spcPts val="0"/>
              </a:spcAft>
              <a:buSzPct val="91891"/>
              <a:buNone/>
            </a:pPr>
            <a:endParaRPr dirty="0">
              <a:solidFill>
                <a:schemeClr val="dk1"/>
              </a:solidFill>
            </a:endParaRPr>
          </a:p>
        </p:txBody>
      </p:sp>
      <p:pic>
        <p:nvPicPr>
          <p:cNvPr id="304" name="Google Shape;304;p53" descr="A picture containing sky, outdoor, tree, highway&#10;&#10;Description automatically generated"/>
          <p:cNvPicPr preferRelativeResize="0"/>
          <p:nvPr/>
        </p:nvPicPr>
        <p:blipFill rotWithShape="1">
          <a:blip r:embed="rId3">
            <a:alphaModFix/>
          </a:blip>
          <a:srcRect/>
          <a:stretch/>
        </p:blipFill>
        <p:spPr>
          <a:xfrm>
            <a:off x="7456714" y="1825625"/>
            <a:ext cx="3897086" cy="2597399"/>
          </a:xfrm>
          <a:prstGeom prst="rect">
            <a:avLst/>
          </a:prstGeom>
          <a:noFill/>
          <a:ln>
            <a:noFill/>
          </a:ln>
        </p:spPr>
      </p:pic>
      <p:pic>
        <p:nvPicPr>
          <p:cNvPr id="305" name="Google Shape;305;p53" descr="Text&#10;&#10;Description automatically generated with low confidence"/>
          <p:cNvPicPr preferRelativeResize="0"/>
          <p:nvPr/>
        </p:nvPicPr>
        <p:blipFill rotWithShape="1">
          <a:blip r:embed="rId4">
            <a:alphaModFix/>
          </a:blip>
          <a:srcRect/>
          <a:stretch/>
        </p:blipFill>
        <p:spPr>
          <a:xfrm>
            <a:off x="6406820" y="2956050"/>
            <a:ext cx="3390321" cy="339032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4"/>
                                        </p:tgtEl>
                                        <p:attrNameLst>
                                          <p:attrName>style.visibility</p:attrName>
                                        </p:attrNameLst>
                                      </p:cBhvr>
                                      <p:to>
                                        <p:strVal val="visible"/>
                                      </p:to>
                                    </p:set>
                                    <p:animEffect transition="in" filter="fade">
                                      <p:cBhvr>
                                        <p:cTn id="7" dur="500"/>
                                        <p:tgtEl>
                                          <p:spTgt spid="30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05"/>
                                        </p:tgtEl>
                                        <p:attrNameLst>
                                          <p:attrName>style.visibility</p:attrName>
                                        </p:attrNameLst>
                                      </p:cBhvr>
                                      <p:to>
                                        <p:strVal val="visible"/>
                                      </p:to>
                                    </p:set>
                                    <p:animEffect transition="in" filter="fade">
                                      <p:cBhvr>
                                        <p:cTn id="11" dur="500"/>
                                        <p:tgtEl>
                                          <p:spTgt spid="30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03">
                                            <p:txEl>
                                              <p:pRg st="0" end="0"/>
                                            </p:txEl>
                                          </p:spTgt>
                                        </p:tgtEl>
                                        <p:attrNameLst>
                                          <p:attrName>style.visibility</p:attrName>
                                        </p:attrNameLst>
                                      </p:cBhvr>
                                      <p:to>
                                        <p:strVal val="visible"/>
                                      </p:to>
                                    </p:set>
                                    <p:animEffect transition="in" filter="fade">
                                      <p:cBhvr>
                                        <p:cTn id="15" dur="500"/>
                                        <p:tgtEl>
                                          <p:spTgt spid="303">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03">
                                            <p:txEl>
                                              <p:pRg st="1" end="1"/>
                                            </p:txEl>
                                          </p:spTgt>
                                        </p:tgtEl>
                                        <p:attrNameLst>
                                          <p:attrName>style.visibility</p:attrName>
                                        </p:attrNameLst>
                                      </p:cBhvr>
                                      <p:to>
                                        <p:strVal val="visible"/>
                                      </p:to>
                                    </p:set>
                                    <p:animEffect transition="in" filter="fade">
                                      <p:cBhvr>
                                        <p:cTn id="19" dur="500"/>
                                        <p:tgtEl>
                                          <p:spTgt spid="303">
                                            <p:txEl>
                                              <p:pRg st="1" end="1"/>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03">
                                            <p:txEl>
                                              <p:pRg st="2" end="2"/>
                                            </p:txEl>
                                          </p:spTgt>
                                        </p:tgtEl>
                                        <p:attrNameLst>
                                          <p:attrName>style.visibility</p:attrName>
                                        </p:attrNameLst>
                                      </p:cBhvr>
                                      <p:to>
                                        <p:strVal val="visible"/>
                                      </p:to>
                                    </p:set>
                                    <p:animEffect transition="in" filter="fade">
                                      <p:cBhvr>
                                        <p:cTn id="23" dur="500"/>
                                        <p:tgtEl>
                                          <p:spTgt spid="303">
                                            <p:txEl>
                                              <p:pRg st="2" end="2"/>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03">
                                            <p:txEl>
                                              <p:pRg st="3" end="3"/>
                                            </p:txEl>
                                          </p:spTgt>
                                        </p:tgtEl>
                                        <p:attrNameLst>
                                          <p:attrName>style.visibility</p:attrName>
                                        </p:attrNameLst>
                                      </p:cBhvr>
                                      <p:to>
                                        <p:strVal val="visible"/>
                                      </p:to>
                                    </p:set>
                                    <p:animEffect transition="in" filter="fade">
                                      <p:cBhvr>
                                        <p:cTn id="27" dur="500"/>
                                        <p:tgtEl>
                                          <p:spTgt spid="303">
                                            <p:txEl>
                                              <p:pRg st="3" end="3"/>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03">
                                            <p:txEl>
                                              <p:pRg st="4" end="4"/>
                                            </p:txEl>
                                          </p:spTgt>
                                        </p:tgtEl>
                                        <p:attrNameLst>
                                          <p:attrName>style.visibility</p:attrName>
                                        </p:attrNameLst>
                                      </p:cBhvr>
                                      <p:to>
                                        <p:strVal val="visible"/>
                                      </p:to>
                                    </p:set>
                                    <p:animEffect transition="in" filter="fade">
                                      <p:cBhvr>
                                        <p:cTn id="31" dur="500"/>
                                        <p:tgtEl>
                                          <p:spTgt spid="303">
                                            <p:txEl>
                                              <p:pRg st="4" end="4"/>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03">
                                            <p:txEl>
                                              <p:pRg st="5" end="5"/>
                                            </p:txEl>
                                          </p:spTgt>
                                        </p:tgtEl>
                                        <p:attrNameLst>
                                          <p:attrName>style.visibility</p:attrName>
                                        </p:attrNameLst>
                                      </p:cBhvr>
                                      <p:to>
                                        <p:strVal val="visible"/>
                                      </p:to>
                                    </p:set>
                                    <p:animEffect transition="in" filter="fade">
                                      <p:cBhvr>
                                        <p:cTn id="35" dur="500"/>
                                        <p:tgtEl>
                                          <p:spTgt spid="303">
                                            <p:txEl>
                                              <p:pRg st="5" end="5"/>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03">
                                            <p:txEl>
                                              <p:pRg st="6" end="6"/>
                                            </p:txEl>
                                          </p:spTgt>
                                        </p:tgtEl>
                                        <p:attrNameLst>
                                          <p:attrName>style.visibility</p:attrName>
                                        </p:attrNameLst>
                                      </p:cBhvr>
                                      <p:to>
                                        <p:strVal val="visible"/>
                                      </p:to>
                                    </p:set>
                                    <p:animEffect transition="in" filter="fade">
                                      <p:cBhvr>
                                        <p:cTn id="39" dur="500"/>
                                        <p:tgtEl>
                                          <p:spTgt spid="303">
                                            <p:txEl>
                                              <p:pRg st="6" end="6"/>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303">
                                            <p:txEl>
                                              <p:pRg st="7" end="7"/>
                                            </p:txEl>
                                          </p:spTgt>
                                        </p:tgtEl>
                                        <p:attrNameLst>
                                          <p:attrName>style.visibility</p:attrName>
                                        </p:attrNameLst>
                                      </p:cBhvr>
                                      <p:to>
                                        <p:strVal val="visible"/>
                                      </p:to>
                                    </p:set>
                                    <p:animEffect transition="in" filter="fade">
                                      <p:cBhvr>
                                        <p:cTn id="43" dur="500"/>
                                        <p:tgtEl>
                                          <p:spTgt spid="303">
                                            <p:txEl>
                                              <p:pRg st="7" end="7"/>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303">
                                            <p:txEl>
                                              <p:pRg st="8" end="8"/>
                                            </p:txEl>
                                          </p:spTgt>
                                        </p:tgtEl>
                                        <p:attrNameLst>
                                          <p:attrName>style.visibility</p:attrName>
                                        </p:attrNameLst>
                                      </p:cBhvr>
                                      <p:to>
                                        <p:strVal val="visible"/>
                                      </p:to>
                                    </p:set>
                                    <p:animEffect transition="in" filter="fade">
                                      <p:cBhvr>
                                        <p:cTn id="47" dur="500"/>
                                        <p:tgtEl>
                                          <p:spTgt spid="303">
                                            <p:txEl>
                                              <p:pRg st="8" end="8"/>
                                            </p:txEl>
                                          </p:spTgt>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303">
                                            <p:txEl>
                                              <p:pRg st="9" end="9"/>
                                            </p:txEl>
                                          </p:spTgt>
                                        </p:tgtEl>
                                        <p:attrNameLst>
                                          <p:attrName>style.visibility</p:attrName>
                                        </p:attrNameLst>
                                      </p:cBhvr>
                                      <p:to>
                                        <p:strVal val="visible"/>
                                      </p:to>
                                    </p:set>
                                    <p:animEffect transition="in" filter="fade">
                                      <p:cBhvr>
                                        <p:cTn id="51" dur="500"/>
                                        <p:tgtEl>
                                          <p:spTgt spid="303">
                                            <p:txEl>
                                              <p:pRg st="9" end="9"/>
                                            </p:txEl>
                                          </p:spTgt>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303">
                                            <p:txEl>
                                              <p:pRg st="10" end="10"/>
                                            </p:txEl>
                                          </p:spTgt>
                                        </p:tgtEl>
                                        <p:attrNameLst>
                                          <p:attrName>style.visibility</p:attrName>
                                        </p:attrNameLst>
                                      </p:cBhvr>
                                      <p:to>
                                        <p:strVal val="visible"/>
                                      </p:to>
                                    </p:set>
                                    <p:animEffect transition="in" filter="fade">
                                      <p:cBhvr>
                                        <p:cTn id="55" dur="500"/>
                                        <p:tgtEl>
                                          <p:spTgt spid="303">
                                            <p:txEl>
                                              <p:pRg st="10" end="10"/>
                                            </p:txEl>
                                          </p:spTgt>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303">
                                            <p:txEl>
                                              <p:pRg st="11" end="11"/>
                                            </p:txEl>
                                          </p:spTgt>
                                        </p:tgtEl>
                                        <p:attrNameLst>
                                          <p:attrName>style.visibility</p:attrName>
                                        </p:attrNameLst>
                                      </p:cBhvr>
                                      <p:to>
                                        <p:strVal val="visible"/>
                                      </p:to>
                                    </p:set>
                                    <p:animEffect transition="in" filter="fade">
                                      <p:cBhvr>
                                        <p:cTn id="59" dur="500"/>
                                        <p:tgtEl>
                                          <p:spTgt spid="303">
                                            <p:txEl>
                                              <p:pRg st="11" end="11"/>
                                            </p:txEl>
                                          </p:spTgt>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303">
                                            <p:txEl>
                                              <p:pRg st="12" end="12"/>
                                            </p:txEl>
                                          </p:spTgt>
                                        </p:tgtEl>
                                        <p:attrNameLst>
                                          <p:attrName>style.visibility</p:attrName>
                                        </p:attrNameLst>
                                      </p:cBhvr>
                                      <p:to>
                                        <p:strVal val="visible"/>
                                      </p:to>
                                    </p:set>
                                    <p:animEffect transition="in" filter="fade">
                                      <p:cBhvr>
                                        <p:cTn id="63" dur="500"/>
                                        <p:tgtEl>
                                          <p:spTgt spid="303">
                                            <p:txEl>
                                              <p:pRg st="12" end="12"/>
                                            </p:txEl>
                                          </p:spTgt>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303">
                                            <p:txEl>
                                              <p:pRg st="13" end="13"/>
                                            </p:txEl>
                                          </p:spTgt>
                                        </p:tgtEl>
                                        <p:attrNameLst>
                                          <p:attrName>style.visibility</p:attrName>
                                        </p:attrNameLst>
                                      </p:cBhvr>
                                      <p:to>
                                        <p:strVal val="visible"/>
                                      </p:to>
                                    </p:set>
                                    <p:animEffect transition="in" filter="fade">
                                      <p:cBhvr>
                                        <p:cTn id="67" dur="500"/>
                                        <p:tgtEl>
                                          <p:spTgt spid="30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TM03457496[[fn=Parallax]]</Template>
  <TotalTime>147</TotalTime>
  <Words>888</Words>
  <Application>Microsoft Office PowerPoint</Application>
  <PresentationFormat>Widescreen</PresentationFormat>
  <Paragraphs>112</Paragraphs>
  <Slides>17</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Aptos</vt:lpstr>
      <vt:lpstr>Arial</vt:lpstr>
      <vt:lpstr>Corbel</vt:lpstr>
      <vt:lpstr>Helvetica Neue</vt:lpstr>
      <vt:lpstr>Noto Sans Symbols</vt:lpstr>
      <vt:lpstr>Tahoma</vt:lpstr>
      <vt:lpstr>Parallax</vt:lpstr>
      <vt:lpstr>PowerPoint Presentation</vt:lpstr>
      <vt:lpstr>PowerPoint Presentation</vt:lpstr>
      <vt:lpstr>PowerPoint Presentation</vt:lpstr>
      <vt:lpstr>     Benefits of Roof Restoration</vt:lpstr>
      <vt:lpstr> Is a Coating the Correct Option?</vt:lpstr>
      <vt:lpstr>PowerPoint Presentation</vt:lpstr>
      <vt:lpstr>PowerPoint Presentation</vt:lpstr>
      <vt:lpstr>PowerPoint Presentation</vt:lpstr>
      <vt:lpstr> Colorado - A Silicone Market – WHY??</vt:lpstr>
      <vt:lpstr>PowerPoint Presentation</vt:lpstr>
      <vt:lpstr>PowerPoint Presentation</vt:lpstr>
      <vt:lpstr>PowerPoint Presentation</vt:lpstr>
      <vt:lpstr>PowerPoint Presentation</vt:lpstr>
      <vt:lpstr>Solids by Volume GacoFlex Silicone vs. Acrylic Coating </vt:lpstr>
      <vt:lpstr>  About PCS</vt:lpstr>
      <vt:lpstr>  Silicone</vt:lpstr>
      <vt:lpstr>  Why PCS?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Richard Winger</dc:creator>
  <cp:lastModifiedBy>Richard Winger</cp:lastModifiedBy>
  <cp:revision>3</cp:revision>
  <dcterms:created xsi:type="dcterms:W3CDTF">2025-04-25T14:28:41Z</dcterms:created>
  <dcterms:modified xsi:type="dcterms:W3CDTF">2025-08-18T20:51:45Z</dcterms:modified>
</cp:coreProperties>
</file>

<file path=docProps/thumbnail.jpeg>
</file>